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Action1.xml" ContentType="application/vnd.ms-office.inkAction+xml"/>
  <Override PartName="/ppt/notesSlides/notesSlide1.xml" ContentType="application/vnd.openxmlformats-officedocument.presentationml.notesSlide+xml"/>
  <Override PartName="/ppt/ink/inkAction2.xml" ContentType="application/vnd.ms-office.inkAction+xml"/>
  <Override PartName="/ppt/ink/inkAction3.xml" ContentType="application/vnd.ms-office.inkAction+xml"/>
  <Override PartName="/ppt/ink/inkAction4.xml" ContentType="application/vnd.ms-office.inkAction+xml"/>
  <Override PartName="/ppt/notesSlides/notesSlide2.xml" ContentType="application/vnd.openxmlformats-officedocument.presentationml.notesSlide+xml"/>
  <Override PartName="/ppt/ink/inkAction5.xml" ContentType="application/vnd.ms-office.inkAction+xml"/>
  <Override PartName="/ppt/ink/inkAction6.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8"/>
  </p:notesMasterIdLst>
  <p:sldIdLst>
    <p:sldId id="268" r:id="rId2"/>
    <p:sldId id="270" r:id="rId3"/>
    <p:sldId id="276" r:id="rId4"/>
    <p:sldId id="269" r:id="rId5"/>
    <p:sldId id="272" r:id="rId6"/>
    <p:sldId id="290" r:id="rId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45" autoAdjust="0"/>
  </p:normalViewPr>
  <p:slideViewPr>
    <p:cSldViewPr>
      <p:cViewPr varScale="1">
        <p:scale>
          <a:sx n="105" d="100"/>
          <a:sy n="105" d="100"/>
        </p:scale>
        <p:origin x="179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4-26T03:30:42.382"/>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60460">
    <iact:property name="dataType"/>
    <iact:actionData xml:id="d0">
      <inkml:trace xmlns:inkml="http://www.w3.org/2003/InkML" xml:id="stk0" contextRef="#ctx0" brushRef="#br0">18956 6734 0</inkml:trace>
    </iact:actionData>
  </iact:action>
  <iact:action type="add" startTime="68395">
    <iact:property name="dataType"/>
    <iact:actionData xml:id="d1">
      <inkml:trace xmlns:inkml="http://www.w3.org/2003/InkML" xml:id="stk1" contextRef="#ctx0" brushRef="#br0">20262 8108 0</inkml:trace>
    </iact:actionData>
  </iact:action>
  <iact:action type="add" startTime="70008">
    <iact:property name="dataType"/>
    <iact:actionData xml:id="d2">
      <inkml:trace xmlns:inkml="http://www.w3.org/2003/InkML" xml:id="stk2" contextRef="#ctx0" brushRef="#br0">20329 8772 0</inkml:trace>
    </iact:actionData>
  </iact:action>
  <iact:action type="add" startTime="76427">
    <iact:property name="dataType"/>
    <iact:actionData xml:id="d3">
      <inkml:trace xmlns:inkml="http://www.w3.org/2003/InkML" xml:id="stk3" contextRef="#ctx0" brushRef="#br0">3610 11120 0</inkml:trace>
    </iact:actionData>
  </iact:action>
  <iact:action type="add" startTime="97738">
    <iact:property name="dataType"/>
    <iact:actionData xml:id="d4">
      <inkml:trace xmlns:inkml="http://www.w3.org/2003/InkML" xml:id="stk4" contextRef="#ctx0" brushRef="#br0">4429 9370 0</inkml:trace>
    </iact:actionData>
  </iact:action>
  <iact:action type="add" startTime="108354">
    <iact:property name="dataType"/>
    <iact:actionData xml:id="d5">
      <inkml:trace xmlns:inkml="http://www.w3.org/2003/InkML" xml:id="stk5" contextRef="#ctx0" brushRef="#br0">1107 9813 0</inkml:trace>
    </iact:actionData>
  </iact:action>
  <iact:action type="add" startTime="109425">
    <iact:property name="dataType"/>
    <iact:actionData xml:id="d6">
      <inkml:trace xmlns:inkml="http://www.w3.org/2003/InkML" xml:id="stk6" contextRef="#ctx0" brushRef="#br0">1749 5959 0,'45'0'27</inkml:trace>
    </iact:actionData>
  </iact:action>
  <iact:action type="add" startTime="113668">
    <iact:property name="dataType"/>
    <iact:actionData xml:id="d7">
      <inkml:trace xmlns:inkml="http://www.w3.org/2003/InkML" xml:id="stk7" contextRef="#ctx0" brushRef="#br0">9234 8684 0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4-26T03:30:42.382"/>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70817">
    <iact:property name="dataType"/>
    <iact:actionData xml:id="d0">
      <inkml:trace xmlns:inkml="http://www.w3.org/2003/InkML" xml:id="stk0" contextRef="#ctx0" brushRef="#br0">6112 5117 0</inkml:trace>
    </iact:actionData>
  </iact:action>
  <iact:action type="add" startTime="125077">
    <iact:property name="dataType"/>
    <iact:actionData xml:id="d1">
      <inkml:trace xmlns:inkml="http://www.w3.org/2003/InkML" xml:id="stk1" contextRef="#ctx0" brushRef="#br0">2702 7953 0</inkml:trace>
    </iact:actionData>
  </iact:action>
  <iact:action type="add" startTime="175809">
    <iact:property name="dataType"/>
    <iact:actionData xml:id="d2">
      <inkml:trace xmlns:inkml="http://www.w3.org/2003/InkML" xml:id="stk2" contextRef="#ctx0" brushRef="#br0">15169 7886 0</inkml:trace>
    </iact:actionData>
  </iact:action>
  <iact:action type="add" startTime="232904">
    <iact:property name="dataType"/>
    <iact:actionData xml:id="d3">
      <inkml:trace xmlns:inkml="http://www.w3.org/2003/InkML" xml:id="stk3" contextRef="#ctx0" brushRef="#br0">8880 4741 0</inkml:trace>
    </iact:actionData>
  </iact:action>
  <iact:action type="add" startTime="363632">
    <iact:property name="dataType"/>
    <iact:actionData xml:id="d4">
      <inkml:trace xmlns:inkml="http://www.w3.org/2003/InkML" xml:id="stk4" contextRef="#ctx0" brushRef="#br0">443 11851 0</inkml:trace>
    </iact:actionData>
  </iact:action>
  <iact:action type="add" startTime="383989">
    <iact:property name="dataType"/>
    <iact:actionData xml:id="d5">
      <inkml:trace xmlns:inkml="http://www.w3.org/2003/InkML" xml:id="stk5" contextRef="#ctx0" brushRef="#br0">11404 13069 0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4-26T03:30:42.382"/>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15934">
    <iact:property name="dataType"/>
    <iact:actionData xml:id="d0">
      <inkml:trace xmlns:inkml="http://www.w3.org/2003/InkML" xml:id="stk0" contextRef="#ctx0" brushRef="#br0">11737 1927 0</inkml:trace>
    </iact:actionData>
  </iact:action>
  <iact:action type="add" startTime="41550">
    <iact:property name="dataType"/>
    <iact:actionData xml:id="d1">
      <inkml:trace xmlns:inkml="http://www.w3.org/2003/InkML" xml:id="stk1" contextRef="#ctx0" brushRef="#br0">10652 8174 0</inkml:trace>
    </iact:actionData>
  </iact:action>
  <iact:action type="add" startTime="49646">
    <iact:property name="dataType"/>
    <iact:actionData xml:id="d2">
      <inkml:trace xmlns:inkml="http://www.w3.org/2003/InkML" xml:id="stk2" contextRef="#ctx0" brushRef="#br0">14328 5782 0</inkml:trace>
    </iact:actionData>
  </iact:action>
  <iact:action type="add" startTime="50341">
    <iact:property name="dataType"/>
    <iact:actionData xml:id="d3">
      <inkml:trace xmlns:inkml="http://www.w3.org/2003/InkML" xml:id="stk3" contextRef="#ctx0" brushRef="#br0">17339 5383 0,'0'-22'99</inkml:trace>
    </iact:actionData>
  </iact:action>
  <iact:action type="add" startTime="54077">
    <iact:property name="dataType"/>
    <iact:actionData xml:id="d4">
      <inkml:trace xmlns:inkml="http://www.w3.org/2003/InkML" xml:id="stk4" contextRef="#ctx0" brushRef="#br0">24071 5715 0</inkml:trace>
    </iact:actionData>
  </iact:action>
  <iact:action type="add" startTime="93736">
    <iact:property name="dataType"/>
    <iact:actionData xml:id="d5">
      <inkml:trace xmlns:inkml="http://www.w3.org/2003/InkML" xml:id="stk5" contextRef="#ctx0" brushRef="#br0">1927 11895 0</inkml:trace>
    </iact:actionData>
  </iact:action>
  <iact:action type="add" startTime="94597">
    <iact:property name="dataType"/>
    <iact:actionData xml:id="d6">
      <inkml:trace xmlns:inkml="http://www.w3.org/2003/InkML" xml:id="stk6" contextRef="#ctx0" brushRef="#br0">1971 12516 0</inkml:trace>
    </iact:actionData>
  </iact:action>
  <iact:action type="add" startTime="95269">
    <iact:property name="dataType"/>
    <iact:actionData xml:id="d7">
      <inkml:trace xmlns:inkml="http://www.w3.org/2003/InkML" xml:id="stk7" contextRef="#ctx0" brushRef="#br0">1971 13357 0</inkml:trace>
    </iact:actionData>
  </iact:action>
  <iact:action type="add" startTime="95948">
    <iact:property name="dataType"/>
    <iact:actionData xml:id="d8">
      <inkml:trace xmlns:inkml="http://www.w3.org/2003/InkML" xml:id="stk8" contextRef="#ctx0" brushRef="#br0">2059 14266 0</inkml:trace>
    </iact:actionData>
  </iact:action>
  <iact:action type="add" startTime="102032">
    <iact:property name="dataType"/>
    <iact:actionData xml:id="d9">
      <inkml:trace xmlns:inkml="http://www.w3.org/2003/InkML" xml:id="stk9" contextRef="#ctx0" brushRef="#br0">7773 11585 0</inkml:trace>
    </iact:actionData>
  </iact:action>
  <iact:action type="add" startTime="103012">
    <iact:property name="dataType"/>
    <iact:actionData xml:id="d10">
      <inkml:trace xmlns:inkml="http://www.w3.org/2003/InkML" xml:id="stk10" contextRef="#ctx0" brushRef="#br0">7906 12316 0</inkml:trace>
    </iact:actionData>
  </iact:action>
  <iact:action type="add" startTime="103833">
    <iact:property name="dataType"/>
    <iact:actionData xml:id="d11">
      <inkml:trace xmlns:inkml="http://www.w3.org/2003/InkML" xml:id="stk11" contextRef="#ctx0" brushRef="#br0">7883 13092 0</inkml:trace>
    </iact:actionData>
  </iact:action>
  <iact:action type="add" startTime="104417">
    <iact:property name="dataType"/>
    <iact:actionData xml:id="d12">
      <inkml:trace xmlns:inkml="http://www.w3.org/2003/InkML" xml:id="stk12" contextRef="#ctx0" brushRef="#br0">7441 13933 0,'-23'0'7,"23"22"21</inkml:trace>
    </iact:actionData>
  </iact:action>
  <iact:action type="add" startTime="139250">
    <iact:property name="dataType"/>
    <iact:actionData xml:id="d13">
      <inkml:trace xmlns:inkml="http://www.w3.org/2003/InkML" xml:id="stk13" contextRef="#ctx0" brushRef="#br0">9788 12361 0</inkml:trace>
    </iact:actionData>
  </iact:action>
  <iact:action type="add" startTime="139972">
    <iact:property name="dataType"/>
    <iact:actionData xml:id="d14">
      <inkml:trace xmlns:inkml="http://www.w3.org/2003/InkML" xml:id="stk14" contextRef="#ctx0" brushRef="#br0">9677 13158 0</inkml:trace>
    </iact:actionData>
  </iact:action>
  <iact:action type="add" startTime="141033">
    <iact:property name="dataType"/>
    <iact:actionData xml:id="d15">
      <inkml:trace xmlns:inkml="http://www.w3.org/2003/InkML" xml:id="stk15" contextRef="#ctx0" brushRef="#br0">9744 14243 0</inkml:trace>
    </iact:actionData>
  </iact:action>
  <iact:action type="add" startTime="146688">
    <iact:property name="dataType"/>
    <iact:actionData xml:id="d16">
      <inkml:trace xmlns:inkml="http://www.w3.org/2003/InkML" xml:id="stk16" contextRef="#ctx0" brushRef="#br0">15413 12272 0</inkml:trace>
    </iact:actionData>
  </iact:action>
  <iact:action type="add" startTime="147258">
    <iact:property name="dataType"/>
    <iact:actionData xml:id="d17">
      <inkml:trace xmlns:inkml="http://www.w3.org/2003/InkML" xml:id="stk17" contextRef="#ctx0" brushRef="#br0">15413 13158 0</inkml:trace>
    </iact:actionData>
  </iact:action>
  <iact:action type="add" startTime="147857">
    <iact:property name="dataType"/>
    <iact:actionData xml:id="d18">
      <inkml:trace xmlns:inkml="http://www.w3.org/2003/InkML" xml:id="stk18" contextRef="#ctx0" brushRef="#br0">15258 14088 0</inkml:trace>
    </iact:actionData>
  </iact:action>
  <iact:action type="add" startTime="166694">
    <iact:property name="dataType"/>
    <iact:actionData xml:id="d19">
      <inkml:trace xmlns:inkml="http://www.w3.org/2003/InkML" xml:id="stk19" contextRef="#ctx0" brushRef="#br0">18757 13025 0</inkml:trace>
    </iact:actionData>
  </iact:action>
  <iact:action type="add" startTime="175282">
    <iact:property name="dataType"/>
    <iact:actionData xml:id="d20">
      <inkml:trace xmlns:inkml="http://www.w3.org/2003/InkML" xml:id="stk20" contextRef="#ctx0" brushRef="#br0">21857 12050 0,'-22'23'57,"-1"-23"-49,23 22 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4-26T03:30:42.382"/>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38103">
    <iact:property name="dataType"/>
    <iact:actionData xml:id="d0">
      <inkml:trace xmlns:inkml="http://www.w3.org/2003/InkML" xml:id="stk0" contextRef="#ctx0" brushRef="#br0">775 4519 0</inkml:trace>
    </iact:actionData>
  </iact:action>
  <iact:action type="add" startTime="52795">
    <iact:property name="dataType"/>
    <iact:actionData xml:id="d1">
      <inkml:trace xmlns:inkml="http://www.w3.org/2003/InkML" xml:id="stk1" contextRef="#ctx0" brushRef="#br0">23119 7199 0</inkml:trace>
    </iact:actionData>
  </iact:action>
  <iact:action type="add" startTime="65487">
    <iact:property name="dataType"/>
    <iact:actionData xml:id="d2">
      <inkml:trace xmlns:inkml="http://www.w3.org/2003/InkML" xml:id="stk2" contextRef="#ctx0" brushRef="#br0">19443 9990 0</inkml:trace>
    </iact:actionData>
  </iact:action>
  <iact:action type="add" startTime="87031">
    <iact:property name="dataType"/>
    <iact:actionData xml:id="d3">
      <inkml:trace xmlns:inkml="http://www.w3.org/2003/InkML" xml:id="stk3" contextRef="#ctx0" brushRef="#br0">8548 12870 0</inkml:trace>
    </iact:actionData>
  </iact:action>
  <iact:action type="add" startTime="93331">
    <iact:property name="dataType"/>
    <iact:actionData xml:id="d4">
      <inkml:trace xmlns:inkml="http://www.w3.org/2003/InkML" xml:id="stk4" contextRef="#ctx0" brushRef="#br0">7972 13645 0</inkml:trace>
    </iact:actionData>
  </iact:action>
  <iact:action type="add" startTime="107588">
    <iact:property name="dataType"/>
    <iact:actionData xml:id="d5">
      <inkml:trace xmlns:inkml="http://www.w3.org/2003/InkML" xml:id="stk5" contextRef="#ctx0" brushRef="#br0">8061 14465 0,'0'22'89,"-23"-44"-22</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4-26T03:49:25.425"/>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31468">
    <iact:property name="dataType"/>
    <iact:actionData xml:id="d0">
      <inkml:trace xmlns:inkml="http://www.w3.org/2003/InkML" xml:id="stk0" contextRef="#ctx0" brushRef="#br0">19244 3567 0</inkml:trace>
    </iact:actionData>
  </iact:action>
  <iact:action type="add" startTime="50649">
    <iact:property name="dataType"/>
    <iact:actionData xml:id="d1">
      <inkml:trace xmlns:inkml="http://www.w3.org/2003/InkML" xml:id="stk1" contextRef="#ctx0" brushRef="#br0">886 3589 0</inkml:trace>
    </iact:actionData>
  </iact:action>
  <iact:action type="add" startTime="51203">
    <iact:property name="dataType"/>
    <iact:actionData xml:id="d2">
      <inkml:trace xmlns:inkml="http://www.w3.org/2003/InkML" xml:id="stk2" contextRef="#ctx0" brushRef="#br0">797 4718 0</inkml:trace>
    </iact:actionData>
  </iact:action>
  <iact:action type="add" startTime="81633">
    <iact:property name="dataType"/>
    <iact:actionData xml:id="d3">
      <inkml:trace xmlns:inkml="http://www.w3.org/2003/InkML" xml:id="stk3" contextRef="#ctx0" brushRef="#br0">3654 5449 0</inkml:trace>
    </iact:actionData>
  </iact:action>
  <iact:action type="add" startTime="86170">
    <iact:property name="dataType"/>
    <iact:actionData xml:id="d4">
      <inkml:trace xmlns:inkml="http://www.w3.org/2003/InkML" xml:id="stk4" contextRef="#ctx0" brushRef="#br0">3654 6203 0</inkml:trace>
    </iact:actionData>
  </iact:action>
  <iact:action type="add" startTime="96305">
    <iact:property name="dataType"/>
    <iact:actionData xml:id="d5">
      <inkml:trace xmlns:inkml="http://www.w3.org/2003/InkML" xml:id="stk5" contextRef="#ctx0" brushRef="#br0">5160 7133 0</inkml:trace>
    </iact:actionData>
  </iact:action>
  <iact:action type="add" startTime="113328">
    <iact:property name="dataType"/>
    <iact:actionData xml:id="d6">
      <inkml:trace xmlns:inkml="http://www.w3.org/2003/InkML" xml:id="stk6" contextRef="#ctx0" brushRef="#br0">9367 9902 0</inkml:trace>
    </iact:actionData>
  </iact:action>
  <iact:action type="add" startTime="153247">
    <iact:property name="dataType"/>
    <iact:actionData xml:id="d7">
      <inkml:trace xmlns:inkml="http://www.w3.org/2003/InkML" xml:id="stk7" contextRef="#ctx0" brushRef="#br0">17096 8861 0</inkml:trace>
    </iact:actionData>
  </iact:action>
  <iact:action type="add" startTime="153978">
    <iact:property name="dataType"/>
    <iact:actionData xml:id="d8">
      <inkml:trace xmlns:inkml="http://www.w3.org/2003/InkML" xml:id="stk8" contextRef="#ctx0" brushRef="#br0">17206 9968 0</inkml:trace>
    </iact:actionData>
  </iact:action>
  <iact:action type="add" startTime="168991">
    <iact:property name="dataType"/>
    <iact:actionData xml:id="d9">
      <inkml:trace xmlns:inkml="http://www.w3.org/2003/InkML" xml:id="stk9" contextRef="#ctx0" brushRef="#br0">17472 11120 0</inkml:trace>
    </iact:actionData>
  </iact:action>
  <iact:action type="add" startTime="379051">
    <iact:property name="dataType"/>
    <iact:actionData xml:id="d10">
      <inkml:trace xmlns:inkml="http://www.w3.org/2003/InkML" xml:id="stk10" contextRef="#ctx0" brushRef="#br0">6510 12338 0,'23'0'41,"-23"-22"34</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40.33614" units="1/cm"/>
          <inkml:channelProperty channel="Y" name="resolution" value="40.29851" units="1/cm"/>
          <inkml:channelProperty channel="T" name="resolution" value="1" units="1/dev"/>
        </inkml:channelProperties>
      </inkml:inkSource>
      <inkml:timestamp xml:id="ts0" timeString="2020-04-26T03:49:25.425"/>
    </inkml:context>
    <inkml:brush xml:id="br0">
      <inkml:brushProperty name="width" value="0.08819" units="cm"/>
      <inkml:brushProperty name="height" value="0.35278" units="cm"/>
      <inkml:brushProperty name="color" value="#C00000"/>
      <inkml:brushProperty name="tip" value="rectangle"/>
      <inkml:brushProperty name="rasterOp" value="maskPen"/>
    </inkml:brush>
  </inkml:definitions>
  <iact:action type="add" startTime="20430">
    <iact:property name="dataType"/>
    <iact:actionData xml:id="d0">
      <inkml:trace xmlns:inkml="http://www.w3.org/2003/InkML" xml:id="stk0" contextRef="#ctx0" brushRef="#br0">12600 2570 0</inkml:trace>
    </iact:actionData>
  </iact:action>
  <iact:action type="add" startTime="29367">
    <iact:property name="dataType"/>
    <iact:actionData xml:id="d1">
      <inkml:trace xmlns:inkml="http://www.w3.org/2003/InkML" xml:id="stk1" contextRef="#ctx0" brushRef="#br0">19067 4829 0,'22'0'53</inkml:trace>
    </iact:actionData>
  </iact:action>
  <iact:action type="add" startTime="59658">
    <iact:property name="dataType"/>
    <iact:actionData xml:id="d2">
      <inkml:trace xmlns:inkml="http://www.w3.org/2003/InkML" xml:id="stk2" contextRef="#ctx0" brushRef="#br0">2037 6491 0</inkml:trace>
    </iact:actionData>
  </iact:action>
  <iact:action type="add" startTime="105135">
    <iact:property name="dataType"/>
    <iact:actionData xml:id="d3">
      <inkml:trace xmlns:inkml="http://www.w3.org/2003/InkML" xml:id="stk3" contextRef="#ctx0" brushRef="#br0">11006 7687 0</inkml:trace>
    </iact:actionData>
  </iact:action>
  <iact:action type="add" startTime="108809">
    <iact:property name="dataType"/>
    <iact:actionData xml:id="d4">
      <inkml:trace xmlns:inkml="http://www.w3.org/2003/InkML" xml:id="stk4" contextRef="#ctx0" brushRef="#br0">4318 8196 0</inkml:trace>
    </iact:actionData>
  </iact:action>
  <iact:action type="add" startTime="116963">
    <iact:property name="dataType"/>
    <iact:actionData xml:id="d5">
      <inkml:trace xmlns:inkml="http://www.w3.org/2003/InkML" xml:id="stk5" contextRef="#ctx0" brushRef="#br0">4362 9769 0</inkml:trace>
    </iact:actionData>
  </iact:action>
  <iact:action type="add" startTime="125879">
    <iact:property name="dataType"/>
    <iact:actionData xml:id="d6">
      <inkml:trace xmlns:inkml="http://www.w3.org/2003/InkML" xml:id="stk6" contextRef="#ctx0" brushRef="#br0">14195 9592 0</inkml:trace>
    </iact:actionData>
  </iact:action>
  <iact:action type="add" startTime="186450">
    <iact:property name="dataType"/>
    <iact:actionData xml:id="d7">
      <inkml:trace xmlns:inkml="http://www.w3.org/2003/InkML" xml:id="stk7" contextRef="#ctx0" brushRef="#br0">1506 13380 0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9F330D3B-256B-4885-80D9-3B987393CF33}" type="datetimeFigureOut">
              <a:rPr lang="fa-IR" smtClean="0"/>
              <a:pPr/>
              <a:t>04/09/1441</a:t>
            </a:fld>
            <a:endParaRPr lang="fa-I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303924A-E149-49DB-9334-B9A174CD27FE}" type="slidenum">
              <a:rPr lang="fa-IR" smtClean="0"/>
              <a:pPr/>
              <a:t>‹#›</a:t>
            </a:fld>
            <a:endParaRPr lang="fa-IR"/>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D303924A-E149-49DB-9334-B9A174CD27FE}" type="slidenum">
              <a:rPr lang="fa-IR" smtClean="0"/>
              <a:pPr/>
              <a:t>2</a:t>
            </a:fld>
            <a:endParaRPr lang="fa-I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dirty="0"/>
          </a:p>
        </p:txBody>
      </p:sp>
      <p:sp>
        <p:nvSpPr>
          <p:cNvPr id="4" name="Slide Number Placeholder 3"/>
          <p:cNvSpPr>
            <a:spLocks noGrp="1"/>
          </p:cNvSpPr>
          <p:nvPr>
            <p:ph type="sldNum" sz="quarter" idx="10"/>
          </p:nvPr>
        </p:nvSpPr>
        <p:spPr/>
        <p:txBody>
          <a:bodyPr/>
          <a:lstStyle/>
          <a:p>
            <a:fld id="{D303924A-E149-49DB-9334-B9A174CD27FE}" type="slidenum">
              <a:rPr lang="fa-IR" smtClean="0"/>
              <a:pPr/>
              <a:t>5</a:t>
            </a:fld>
            <a:endParaRPr lang="fa-I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8D93C3-C9C9-4732-AE9E-408A10C2EA1C}" type="datetime1">
              <a:rPr lang="en-US" smtClean="0"/>
              <a:pPr/>
              <a:t>4/26/2020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E99E87-B400-4317-9C9D-7EE7C1687BD1}" type="datetime1">
              <a:rPr lang="en-US" smtClean="0"/>
              <a:pPr/>
              <a:t>4/26/2020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954570-53CC-4D8B-8CD5-17319177009A}" type="datetime1">
              <a:rPr lang="en-US" smtClean="0"/>
              <a:pPr/>
              <a:t>4/26/2020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80B2E-AC0B-4950-B59E-22E6A302177C}" type="datetime1">
              <a:rPr lang="en-US" smtClean="0"/>
              <a:pPr/>
              <a:t>4/26/2020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FC0A22-3BB9-4FD4-A389-C03F3F967484}" type="datetime1">
              <a:rPr lang="en-US" smtClean="0"/>
              <a:pPr/>
              <a:t>4/26/2020</a:t>
            </a:fld>
            <a:endParaRPr lang="en-US"/>
          </a:p>
        </p:txBody>
      </p:sp>
      <p:sp>
        <p:nvSpPr>
          <p:cNvPr id="5" name="Footer Placeholder 4"/>
          <p:cNvSpPr>
            <a:spLocks noGrp="1"/>
          </p:cNvSpPr>
          <p:nvPr>
            <p:ph type="ftr" sz="quarter" idx="11"/>
          </p:nvPr>
        </p:nvSpPr>
        <p:spPr/>
        <p:txBody>
          <a:bodyPr/>
          <a:lstStyle/>
          <a:p>
            <a:r>
              <a:rPr lang="en-US"/>
              <a:t>Ahmad Kalhor- University of Tehan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B1A5B0-7E5B-466B-9881-517422B8E905}" type="datetime1">
              <a:rPr lang="en-US" smtClean="0"/>
              <a:pPr/>
              <a:t>4/26/2020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92135-5A6A-4672-B3DC-1B4A291AAD97}" type="datetime1">
              <a:rPr lang="en-US" smtClean="0"/>
              <a:pPr/>
              <a:t>4/26/2020</a:t>
            </a:fld>
            <a:endParaRPr lang="en-US"/>
          </a:p>
        </p:txBody>
      </p:sp>
      <p:sp>
        <p:nvSpPr>
          <p:cNvPr id="8" name="Footer Placeholder 7"/>
          <p:cNvSpPr>
            <a:spLocks noGrp="1"/>
          </p:cNvSpPr>
          <p:nvPr>
            <p:ph type="ftr" sz="quarter" idx="11"/>
          </p:nvPr>
        </p:nvSpPr>
        <p:spPr/>
        <p:txBody>
          <a:bodyPr/>
          <a:lstStyle/>
          <a:p>
            <a:r>
              <a:rPr lang="en-US"/>
              <a:t>Ahmad Kalhor- University of Tehan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F66A9C-9164-486D-B376-64A663618414}" type="datetime1">
              <a:rPr lang="en-US" smtClean="0"/>
              <a:pPr/>
              <a:t>4/26/2020</a:t>
            </a:fld>
            <a:endParaRPr lang="en-US"/>
          </a:p>
        </p:txBody>
      </p:sp>
      <p:sp>
        <p:nvSpPr>
          <p:cNvPr id="4" name="Footer Placeholder 3"/>
          <p:cNvSpPr>
            <a:spLocks noGrp="1"/>
          </p:cNvSpPr>
          <p:nvPr>
            <p:ph type="ftr" sz="quarter" idx="11"/>
          </p:nvPr>
        </p:nvSpPr>
        <p:spPr/>
        <p:txBody>
          <a:bodyPr/>
          <a:lstStyle/>
          <a:p>
            <a:r>
              <a:rPr lang="en-US"/>
              <a:t>Ahmad Kalhor- University of Tehan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F2C9F4-19D7-428C-B725-841123006291}" type="datetime1">
              <a:rPr lang="en-US" smtClean="0"/>
              <a:pPr/>
              <a:t>4/26/2020</a:t>
            </a:fld>
            <a:endParaRPr lang="en-US"/>
          </a:p>
        </p:txBody>
      </p:sp>
      <p:sp>
        <p:nvSpPr>
          <p:cNvPr id="3" name="Footer Placeholder 2"/>
          <p:cNvSpPr>
            <a:spLocks noGrp="1"/>
          </p:cNvSpPr>
          <p:nvPr>
            <p:ph type="ftr" sz="quarter" idx="11"/>
          </p:nvPr>
        </p:nvSpPr>
        <p:spPr/>
        <p:txBody>
          <a:bodyPr/>
          <a:lstStyle/>
          <a:p>
            <a:r>
              <a:rPr lang="en-US"/>
              <a:t>Ahmad Kalhor- University of Tehan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23582D-57E7-4893-A982-85D89E11786A}" type="datetime1">
              <a:rPr lang="en-US" smtClean="0"/>
              <a:pPr/>
              <a:t>4/26/2020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28856C-C37C-412E-91E5-8F946A2D6604}" type="datetime1">
              <a:rPr lang="en-US" smtClean="0"/>
              <a:pPr/>
              <a:t>4/26/2020</a:t>
            </a:fld>
            <a:endParaRPr lang="en-US"/>
          </a:p>
        </p:txBody>
      </p:sp>
      <p:sp>
        <p:nvSpPr>
          <p:cNvPr id="6" name="Footer Placeholder 5"/>
          <p:cNvSpPr>
            <a:spLocks noGrp="1"/>
          </p:cNvSpPr>
          <p:nvPr>
            <p:ph type="ftr" sz="quarter" idx="11"/>
          </p:nvPr>
        </p:nvSpPr>
        <p:spPr/>
        <p:txBody>
          <a:bodyPr/>
          <a:lstStyle/>
          <a:p>
            <a:r>
              <a:rPr lang="en-US"/>
              <a:t>Ahmad Kalhor- University of Tehan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AF066-0DBB-4EEE-B545-B5D2E2E311B3}" type="datetime1">
              <a:rPr lang="en-US" smtClean="0"/>
              <a:pPr/>
              <a:t>4/26/2020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Ahmad Kalhor- University of Tehan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microsoft.com/office/2011/relationships/inkAction" Target="../ink/inkAction1.xml"/><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2.png"/><Relationship Id="rId12" Type="http://schemas.microsoft.com/office/2011/relationships/inkAction" Target="../ink/inkAction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1.xml"/><Relationship Id="rId9" Type="http://schemas.openxmlformats.org/officeDocument/2006/relationships/image" Target="../media/image14.pn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audio" Target="../media/media3.m4a"/><Relationship Id="rId16" Type="http://schemas.openxmlformats.org/officeDocument/2006/relationships/image" Target="../media/image9.png"/><Relationship Id="rId1" Type="http://schemas.microsoft.com/office/2007/relationships/media" Target="../media/media3.m4a"/><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microsoft.com/office/2011/relationships/inkAction" Target="../ink/inkAction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9.png"/><Relationship Id="rId5" Type="http://schemas.microsoft.com/office/2011/relationships/inkAction" Target="../ink/inkAction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microsoft.com/office/2011/relationships/inkAction" Target="../ink/inkAction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png"/><Relationship Id="rId5" Type="http://schemas.openxmlformats.org/officeDocument/2006/relationships/image" Target="../media/image30.png"/><Relationship Id="rId4" Type="http://schemas.openxmlformats.org/officeDocument/2006/relationships/notesSlide" Target="../notesSlides/notesSlide2.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microsoft.com/office/2011/relationships/inkAction" Target="../ink/inkAction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723568"/>
          </a:xfrm>
        </p:spPr>
        <p:style>
          <a:lnRef idx="2">
            <a:schemeClr val="accent5"/>
          </a:lnRef>
          <a:fillRef idx="1">
            <a:schemeClr val="lt1"/>
          </a:fillRef>
          <a:effectRef idx="0">
            <a:schemeClr val="accent5"/>
          </a:effectRef>
          <a:fontRef idx="minor">
            <a:schemeClr val="dk1"/>
          </a:fontRef>
        </p:style>
        <p:txBody>
          <a:bodyPr>
            <a:normAutofit/>
          </a:bodyPr>
          <a:lstStyle/>
          <a:p>
            <a:r>
              <a:rPr lang="en-US" sz="2800" dirty="0"/>
              <a:t>Auto-Associative Memory Network</a:t>
            </a:r>
            <a:endParaRPr lang="fa-IR" sz="2800" dirty="0"/>
          </a:p>
        </p:txBody>
      </p:sp>
      <p:sp>
        <p:nvSpPr>
          <p:cNvPr id="4" name="Footer Placeholder 3"/>
          <p:cNvSpPr>
            <a:spLocks noGrp="1"/>
          </p:cNvSpPr>
          <p:nvPr>
            <p:ph type="ftr" sz="quarter" idx="11"/>
          </p:nvPr>
        </p:nvSpPr>
        <p:spPr/>
        <p:txBody>
          <a:bodyPr/>
          <a:lstStyle/>
          <a:p>
            <a:r>
              <a:rPr lang="en-US" dirty="0"/>
              <a:t>Ahmad </a:t>
            </a:r>
            <a:r>
              <a:rPr lang="en-US" dirty="0" err="1"/>
              <a:t>Kalhor</a:t>
            </a:r>
            <a:r>
              <a:rPr lang="en-US" dirty="0"/>
              <a:t>- University of Tehran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grpSp>
        <p:nvGrpSpPr>
          <p:cNvPr id="6" name="Group 5"/>
          <p:cNvGrpSpPr/>
          <p:nvPr/>
        </p:nvGrpSpPr>
        <p:grpSpPr>
          <a:xfrm>
            <a:off x="857224" y="1428736"/>
            <a:ext cx="2286016" cy="1806685"/>
            <a:chOff x="1285852" y="2059536"/>
            <a:chExt cx="3071834" cy="2441034"/>
          </a:xfrm>
        </p:grpSpPr>
        <p:sp>
          <p:nvSpPr>
            <p:cNvPr id="7" name="Oval 6"/>
            <p:cNvSpPr/>
            <p:nvPr/>
          </p:nvSpPr>
          <p:spPr>
            <a:xfrm>
              <a:off x="1285852" y="2071678"/>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8" name="Oval 7"/>
            <p:cNvSpPr/>
            <p:nvPr/>
          </p:nvSpPr>
          <p:spPr>
            <a:xfrm>
              <a:off x="1285852" y="3071810"/>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9" name="Oval 8"/>
            <p:cNvSpPr/>
            <p:nvPr/>
          </p:nvSpPr>
          <p:spPr>
            <a:xfrm>
              <a:off x="1285852" y="4143380"/>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10" name="Oval 9"/>
            <p:cNvSpPr/>
            <p:nvPr/>
          </p:nvSpPr>
          <p:spPr>
            <a:xfrm>
              <a:off x="3929058" y="2071678"/>
              <a:ext cx="357190" cy="357190"/>
            </a:xfrm>
            <a:prstGeom prst="ellipse">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solidFill>
                  <a:srgbClr val="FF0000"/>
                </a:solidFill>
              </a:endParaRPr>
            </a:p>
          </p:txBody>
        </p:sp>
        <p:sp>
          <p:nvSpPr>
            <p:cNvPr id="11" name="Oval 10"/>
            <p:cNvSpPr/>
            <p:nvPr/>
          </p:nvSpPr>
          <p:spPr>
            <a:xfrm>
              <a:off x="3929058" y="3071810"/>
              <a:ext cx="357190" cy="357190"/>
            </a:xfrm>
            <a:prstGeom prst="ellipse">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solidFill>
                  <a:srgbClr val="FF0000"/>
                </a:solidFill>
              </a:endParaRPr>
            </a:p>
          </p:txBody>
        </p:sp>
        <p:sp>
          <p:nvSpPr>
            <p:cNvPr id="12" name="Oval 11"/>
            <p:cNvSpPr/>
            <p:nvPr/>
          </p:nvSpPr>
          <p:spPr>
            <a:xfrm>
              <a:off x="3929058" y="4143380"/>
              <a:ext cx="357190" cy="357190"/>
            </a:xfrm>
            <a:prstGeom prst="ellipse">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solidFill>
                  <a:srgbClr val="FF0000"/>
                </a:solidFill>
              </a:endParaRPr>
            </a:p>
          </p:txBody>
        </p:sp>
        <p:cxnSp>
          <p:nvCxnSpPr>
            <p:cNvPr id="13" name="Straight Arrow Connector 12"/>
            <p:cNvCxnSpPr>
              <a:stCxn id="7" idx="6"/>
              <a:endCxn id="11" idx="2"/>
            </p:cNvCxnSpPr>
            <p:nvPr/>
          </p:nvCxnSpPr>
          <p:spPr>
            <a:xfrm>
              <a:off x="1643042" y="2250273"/>
              <a:ext cx="2286016" cy="10001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6"/>
              <a:endCxn id="10" idx="2"/>
            </p:cNvCxnSpPr>
            <p:nvPr/>
          </p:nvCxnSpPr>
          <p:spPr>
            <a:xfrm>
              <a:off x="1643042" y="2250273"/>
              <a:ext cx="22860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a:endCxn id="12" idx="2"/>
            </p:cNvCxnSpPr>
            <p:nvPr/>
          </p:nvCxnSpPr>
          <p:spPr>
            <a:xfrm>
              <a:off x="1643042" y="2250273"/>
              <a:ext cx="2286016" cy="20717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6"/>
              <a:endCxn id="10" idx="2"/>
            </p:cNvCxnSpPr>
            <p:nvPr/>
          </p:nvCxnSpPr>
          <p:spPr>
            <a:xfrm flipV="1">
              <a:off x="1643042" y="2250273"/>
              <a:ext cx="2286016" cy="10001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8" idx="6"/>
              <a:endCxn id="11" idx="2"/>
            </p:cNvCxnSpPr>
            <p:nvPr/>
          </p:nvCxnSpPr>
          <p:spPr>
            <a:xfrm>
              <a:off x="1643042" y="3250405"/>
              <a:ext cx="228601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a:stCxn id="8" idx="6"/>
              <a:endCxn id="12" idx="2"/>
            </p:cNvCxnSpPr>
            <p:nvPr/>
          </p:nvCxnSpPr>
          <p:spPr>
            <a:xfrm>
              <a:off x="1643042" y="3250405"/>
              <a:ext cx="2286016" cy="107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9" idx="6"/>
              <a:endCxn id="12" idx="2"/>
            </p:cNvCxnSpPr>
            <p:nvPr/>
          </p:nvCxnSpPr>
          <p:spPr>
            <a:xfrm>
              <a:off x="1643042" y="4321975"/>
              <a:ext cx="2286016" cy="1588"/>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stCxn id="9" idx="6"/>
              <a:endCxn id="11" idx="2"/>
            </p:cNvCxnSpPr>
            <p:nvPr/>
          </p:nvCxnSpPr>
          <p:spPr>
            <a:xfrm flipV="1">
              <a:off x="1643042" y="3250405"/>
              <a:ext cx="2286016" cy="107157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stCxn id="9" idx="6"/>
              <a:endCxn id="10" idx="2"/>
            </p:cNvCxnSpPr>
            <p:nvPr/>
          </p:nvCxnSpPr>
          <p:spPr>
            <a:xfrm flipV="1">
              <a:off x="1643042" y="2250273"/>
              <a:ext cx="2286016" cy="2071702"/>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2" name="TextBox 21"/>
            <p:cNvSpPr txBox="1"/>
            <p:nvPr/>
          </p:nvSpPr>
          <p:spPr>
            <a:xfrm>
              <a:off x="1285852" y="2059536"/>
              <a:ext cx="428627" cy="353465"/>
            </a:xfrm>
            <a:prstGeom prst="rect">
              <a:avLst/>
            </a:prstGeom>
            <a:noFill/>
          </p:spPr>
          <p:txBody>
            <a:bodyPr wrap="square" rtlCol="1">
              <a:spAutoFit/>
            </a:bodyPr>
            <a:lstStyle/>
            <a:p>
              <a:r>
                <a:rPr lang="en-US" sz="1100" dirty="0"/>
                <a:t>x</a:t>
              </a:r>
              <a:r>
                <a:rPr lang="en-US" sz="1100" baseline="-25000" dirty="0"/>
                <a:t>1</a:t>
              </a:r>
              <a:endParaRPr lang="fa-IR" sz="1100" baseline="-25000" dirty="0"/>
            </a:p>
          </p:txBody>
        </p:sp>
        <p:sp>
          <p:nvSpPr>
            <p:cNvPr id="23" name="TextBox 22"/>
            <p:cNvSpPr txBox="1"/>
            <p:nvPr/>
          </p:nvSpPr>
          <p:spPr>
            <a:xfrm>
              <a:off x="1285852" y="3071808"/>
              <a:ext cx="479974" cy="353465"/>
            </a:xfrm>
            <a:prstGeom prst="rect">
              <a:avLst/>
            </a:prstGeom>
            <a:noFill/>
          </p:spPr>
          <p:txBody>
            <a:bodyPr wrap="square" rtlCol="1">
              <a:spAutoFit/>
            </a:bodyPr>
            <a:lstStyle/>
            <a:p>
              <a:r>
                <a:rPr lang="en-US" sz="1100" dirty="0"/>
                <a:t>x</a:t>
              </a:r>
              <a:r>
                <a:rPr lang="en-US" sz="1100" baseline="-25000" dirty="0"/>
                <a:t>i</a:t>
              </a:r>
              <a:endParaRPr lang="fa-IR" sz="1100" baseline="-25000" dirty="0"/>
            </a:p>
          </p:txBody>
        </p:sp>
        <p:sp>
          <p:nvSpPr>
            <p:cNvPr id="24" name="TextBox 23"/>
            <p:cNvSpPr txBox="1"/>
            <p:nvPr/>
          </p:nvSpPr>
          <p:spPr>
            <a:xfrm>
              <a:off x="1285852" y="4143380"/>
              <a:ext cx="428627" cy="353465"/>
            </a:xfrm>
            <a:prstGeom prst="rect">
              <a:avLst/>
            </a:prstGeom>
            <a:noFill/>
          </p:spPr>
          <p:txBody>
            <a:bodyPr wrap="square" rtlCol="1">
              <a:spAutoFit/>
            </a:bodyPr>
            <a:lstStyle/>
            <a:p>
              <a:r>
                <a:rPr lang="en-US" sz="1100" dirty="0" err="1"/>
                <a:t>x</a:t>
              </a:r>
              <a:r>
                <a:rPr lang="en-US" sz="1100" baseline="-25000" dirty="0" err="1"/>
                <a:t>n</a:t>
              </a:r>
              <a:endParaRPr lang="fa-IR" sz="1100" baseline="-25000" dirty="0"/>
            </a:p>
          </p:txBody>
        </p:sp>
        <p:cxnSp>
          <p:nvCxnSpPr>
            <p:cNvPr id="25" name="Straight Connector 24"/>
            <p:cNvCxnSpPr/>
            <p:nvPr/>
          </p:nvCxnSpPr>
          <p:spPr>
            <a:xfrm rot="5400000">
              <a:off x="1250927" y="2749545"/>
              <a:ext cx="357190" cy="1588"/>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1250927" y="3821115"/>
              <a:ext cx="357190" cy="1588"/>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963982" y="2749545"/>
              <a:ext cx="357190" cy="1588"/>
            </a:xfrm>
            <a:prstGeom prst="line">
              <a:avLst/>
            </a:prstGeom>
            <a:ln w="254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3963982" y="3821115"/>
              <a:ext cx="357190" cy="1588"/>
            </a:xfrm>
            <a:prstGeom prst="line">
              <a:avLst/>
            </a:prstGeom>
            <a:ln w="2540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929059" y="2071678"/>
              <a:ext cx="428627" cy="353465"/>
            </a:xfrm>
            <a:prstGeom prst="rect">
              <a:avLst/>
            </a:prstGeom>
            <a:noFill/>
          </p:spPr>
          <p:txBody>
            <a:bodyPr wrap="square" rtlCol="1">
              <a:spAutoFit/>
            </a:bodyPr>
            <a:lstStyle/>
            <a:p>
              <a:r>
                <a:rPr lang="en-US" sz="1100" dirty="0"/>
                <a:t>y</a:t>
              </a:r>
              <a:r>
                <a:rPr lang="en-US" sz="1100" baseline="-25000" dirty="0"/>
                <a:t>1</a:t>
              </a:r>
              <a:endParaRPr lang="fa-IR" sz="1100" baseline="-25000" dirty="0"/>
            </a:p>
          </p:txBody>
        </p:sp>
        <p:sp>
          <p:nvSpPr>
            <p:cNvPr id="30" name="TextBox 29"/>
            <p:cNvSpPr txBox="1"/>
            <p:nvPr/>
          </p:nvSpPr>
          <p:spPr>
            <a:xfrm>
              <a:off x="3929059" y="3059669"/>
              <a:ext cx="428627" cy="353465"/>
            </a:xfrm>
            <a:prstGeom prst="rect">
              <a:avLst/>
            </a:prstGeom>
            <a:noFill/>
          </p:spPr>
          <p:txBody>
            <a:bodyPr wrap="square" rtlCol="1">
              <a:spAutoFit/>
            </a:bodyPr>
            <a:lstStyle/>
            <a:p>
              <a:r>
                <a:rPr lang="en-US" sz="1100" dirty="0" err="1"/>
                <a:t>y</a:t>
              </a:r>
              <a:r>
                <a:rPr lang="en-US" sz="1100" baseline="-25000" dirty="0" err="1"/>
                <a:t>j</a:t>
              </a:r>
              <a:endParaRPr lang="fa-IR" sz="1100" baseline="-25000" dirty="0"/>
            </a:p>
          </p:txBody>
        </p:sp>
        <p:sp>
          <p:nvSpPr>
            <p:cNvPr id="31" name="TextBox 30"/>
            <p:cNvSpPr txBox="1"/>
            <p:nvPr/>
          </p:nvSpPr>
          <p:spPr>
            <a:xfrm>
              <a:off x="3929059" y="4131239"/>
              <a:ext cx="428627" cy="353465"/>
            </a:xfrm>
            <a:prstGeom prst="rect">
              <a:avLst/>
            </a:prstGeom>
            <a:noFill/>
          </p:spPr>
          <p:txBody>
            <a:bodyPr wrap="square" rtlCol="1">
              <a:spAutoFit/>
            </a:bodyPr>
            <a:lstStyle/>
            <a:p>
              <a:r>
                <a:rPr lang="en-US" sz="1100" dirty="0" err="1"/>
                <a:t>y</a:t>
              </a:r>
              <a:r>
                <a:rPr lang="en-US" sz="1100" baseline="-25000" dirty="0" err="1"/>
                <a:t>n</a:t>
              </a:r>
              <a:endParaRPr lang="fa-IR" sz="1100" baseline="-25000" dirty="0"/>
            </a:p>
          </p:txBody>
        </p:sp>
      </p:grpSp>
      <p:pic>
        <p:nvPicPr>
          <p:cNvPr id="32" name="Picture 1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357818" y="1428736"/>
            <a:ext cx="1594522" cy="257181"/>
          </a:xfrm>
          <a:prstGeom prst="rect">
            <a:avLst/>
          </a:prstGeom>
          <a:noFill/>
        </p:spPr>
      </p:pic>
      <p:sp>
        <p:nvSpPr>
          <p:cNvPr id="34" name="TextBox 33"/>
          <p:cNvSpPr txBox="1"/>
          <p:nvPr/>
        </p:nvSpPr>
        <p:spPr>
          <a:xfrm>
            <a:off x="3929058" y="1428736"/>
            <a:ext cx="1428760" cy="307777"/>
          </a:xfrm>
          <a:prstGeom prst="rect">
            <a:avLst/>
          </a:prstGeom>
          <a:noFill/>
        </p:spPr>
        <p:txBody>
          <a:bodyPr wrap="square" rtlCol="1">
            <a:spAutoFit/>
          </a:bodyPr>
          <a:lstStyle/>
          <a:p>
            <a:r>
              <a:rPr lang="en-US" sz="1400" b="1" dirty="0">
                <a:solidFill>
                  <a:srgbClr val="FF0000"/>
                </a:solidFill>
              </a:rPr>
              <a:t>Input pattern:</a:t>
            </a:r>
            <a:endParaRPr lang="fa-IR" sz="1400" b="1" dirty="0">
              <a:solidFill>
                <a:srgbClr val="FF0000"/>
              </a:solidFill>
            </a:endParaRPr>
          </a:p>
        </p:txBody>
      </p:sp>
      <p:sp>
        <p:nvSpPr>
          <p:cNvPr id="35" name="TextBox 34"/>
          <p:cNvSpPr txBox="1"/>
          <p:nvPr/>
        </p:nvSpPr>
        <p:spPr>
          <a:xfrm>
            <a:off x="3929058" y="1692463"/>
            <a:ext cx="1428760" cy="307777"/>
          </a:xfrm>
          <a:prstGeom prst="rect">
            <a:avLst/>
          </a:prstGeom>
          <a:noFill/>
        </p:spPr>
        <p:txBody>
          <a:bodyPr wrap="square" rtlCol="1">
            <a:spAutoFit/>
          </a:bodyPr>
          <a:lstStyle/>
          <a:p>
            <a:r>
              <a:rPr lang="en-US" sz="1400" b="1" dirty="0">
                <a:solidFill>
                  <a:srgbClr val="0070C0"/>
                </a:solidFill>
              </a:rPr>
              <a:t>Output pattern:</a:t>
            </a:r>
            <a:endParaRPr lang="fa-IR" sz="1400" b="1" dirty="0">
              <a:solidFill>
                <a:srgbClr val="0070C0"/>
              </a:solidFill>
            </a:endParaRPr>
          </a:p>
        </p:txBody>
      </p:sp>
      <p:sp>
        <p:nvSpPr>
          <p:cNvPr id="36" name="TextBox 35"/>
          <p:cNvSpPr txBox="1"/>
          <p:nvPr/>
        </p:nvSpPr>
        <p:spPr>
          <a:xfrm>
            <a:off x="4000496" y="2214554"/>
            <a:ext cx="1428760" cy="307777"/>
          </a:xfrm>
          <a:prstGeom prst="rect">
            <a:avLst/>
          </a:prstGeom>
          <a:noFill/>
        </p:spPr>
        <p:txBody>
          <a:bodyPr wrap="square" rtlCol="1">
            <a:spAutoFit/>
          </a:bodyPr>
          <a:lstStyle/>
          <a:p>
            <a:r>
              <a:rPr lang="en-US" sz="1400" b="1" dirty="0">
                <a:solidFill>
                  <a:srgbClr val="C00000"/>
                </a:solidFill>
              </a:rPr>
              <a:t>Weight Matrix</a:t>
            </a:r>
            <a:endParaRPr lang="fa-IR" sz="1400" b="1" dirty="0">
              <a:solidFill>
                <a:srgbClr val="C00000"/>
              </a:solidFill>
            </a:endParaRPr>
          </a:p>
        </p:txBody>
      </p:sp>
      <p:sp>
        <p:nvSpPr>
          <p:cNvPr id="37" name="Rectangle 36"/>
          <p:cNvSpPr/>
          <p:nvPr/>
        </p:nvSpPr>
        <p:spPr>
          <a:xfrm>
            <a:off x="4000496" y="2714620"/>
            <a:ext cx="3321358" cy="584775"/>
          </a:xfrm>
          <a:prstGeom prst="rect">
            <a:avLst/>
          </a:prstGeom>
        </p:spPr>
        <p:txBody>
          <a:bodyPr wrap="none">
            <a:spAutoFit/>
          </a:bodyPr>
          <a:lstStyle/>
          <a:p>
            <a:r>
              <a:rPr lang="en-US" sz="1600" b="1" dirty="0">
                <a:solidFill>
                  <a:srgbClr val="C00000"/>
                </a:solidFill>
              </a:rPr>
              <a:t>Activation Function:  </a:t>
            </a:r>
            <a:r>
              <a:rPr lang="en-US" sz="1600" b="1" dirty="0"/>
              <a:t>Sign Function</a:t>
            </a:r>
          </a:p>
          <a:p>
            <a:r>
              <a:rPr lang="en-US" sz="1600" b="1" dirty="0">
                <a:solidFill>
                  <a:srgbClr val="C00000"/>
                </a:solidFill>
              </a:rPr>
              <a:t>Output Patterns:         </a:t>
            </a:r>
            <a:r>
              <a:rPr lang="en-US" sz="1600" b="1" dirty="0"/>
              <a:t>Bipolar/Binary </a:t>
            </a:r>
          </a:p>
        </p:txBody>
      </p:sp>
      <p:pic>
        <p:nvPicPr>
          <p:cNvPr id="39" name="Picture 1"/>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357290" y="3857628"/>
            <a:ext cx="1285884" cy="272305"/>
          </a:xfrm>
          <a:prstGeom prst="rect">
            <a:avLst/>
          </a:prstGeom>
          <a:noFill/>
        </p:spPr>
      </p:pic>
      <p:pic>
        <p:nvPicPr>
          <p:cNvPr id="7169" name="Picture 1"/>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857488" y="3429000"/>
            <a:ext cx="523875" cy="161925"/>
          </a:xfrm>
          <a:prstGeom prst="rect">
            <a:avLst/>
          </a:prstGeom>
          <a:noFill/>
        </p:spPr>
      </p:pic>
      <p:sp>
        <p:nvSpPr>
          <p:cNvPr id="717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7172" name="Rectangle 4"/>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7173" name="Rectangle 5"/>
          <p:cNvSpPr>
            <a:spLocks noChangeArrowheads="1"/>
          </p:cNvSpPr>
          <p:nvPr/>
        </p:nvSpPr>
        <p:spPr bwMode="auto">
          <a:xfrm>
            <a:off x="0" y="809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7175"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7174" name="Picture 6"/>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1643042" y="1142984"/>
            <a:ext cx="885825" cy="190500"/>
          </a:xfrm>
          <a:prstGeom prst="rect">
            <a:avLst/>
          </a:prstGeom>
          <a:noFill/>
        </p:spPr>
      </p:pic>
      <p:sp>
        <p:nvSpPr>
          <p:cNvPr id="7176" name="Rectangle 8"/>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7178"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7177" name="Picture 9"/>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5357818" y="1714488"/>
            <a:ext cx="1514478" cy="252413"/>
          </a:xfrm>
          <a:prstGeom prst="rect">
            <a:avLst/>
          </a:prstGeom>
          <a:noFill/>
        </p:spPr>
      </p:pic>
      <p:sp>
        <p:nvSpPr>
          <p:cNvPr id="7179" name="Rectangle 11"/>
          <p:cNvSpPr>
            <a:spLocks noChangeArrowheads="1"/>
          </p:cNvSpPr>
          <p:nvPr/>
        </p:nvSpPr>
        <p:spPr bwMode="auto">
          <a:xfrm>
            <a:off x="0" y="638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7181"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7180" name="Picture 12"/>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5786446" y="2285992"/>
            <a:ext cx="819150" cy="219075"/>
          </a:xfrm>
          <a:prstGeom prst="rect">
            <a:avLst/>
          </a:prstGeom>
          <a:noFill/>
        </p:spPr>
      </p:pic>
      <p:sp>
        <p:nvSpPr>
          <p:cNvPr id="7182" name="Rectangle 14"/>
          <p:cNvSpPr>
            <a:spLocks noChangeArrowheads="1"/>
          </p:cNvSpPr>
          <p:nvPr/>
        </p:nvSpPr>
        <p:spPr bwMode="auto">
          <a:xfrm>
            <a:off x="0" y="676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7184"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7185" name="Rectangle 17"/>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7187"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7186" name="Picture 18"/>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500034" y="3429000"/>
            <a:ext cx="1295400" cy="190500"/>
          </a:xfrm>
          <a:prstGeom prst="rect">
            <a:avLst/>
          </a:prstGeom>
          <a:noFill/>
        </p:spPr>
      </p:pic>
      <p:sp>
        <p:nvSpPr>
          <p:cNvPr id="7188" name="Rectangle 20"/>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60" name="TextBox 59"/>
          <p:cNvSpPr txBox="1"/>
          <p:nvPr/>
        </p:nvSpPr>
        <p:spPr>
          <a:xfrm>
            <a:off x="642910" y="4429132"/>
            <a:ext cx="7929618" cy="923330"/>
          </a:xfrm>
          <a:prstGeom prst="rect">
            <a:avLst/>
          </a:prstGeom>
          <a:noFill/>
        </p:spPr>
        <p:txBody>
          <a:bodyPr wrap="square" rtlCol="1">
            <a:spAutoFit/>
          </a:bodyPr>
          <a:lstStyle/>
          <a:p>
            <a:pPr>
              <a:buFont typeface="Arial" pitchFamily="34" charset="0"/>
              <a:buChar char="•"/>
            </a:pPr>
            <a:r>
              <a:rPr lang="en-US" dirty="0"/>
              <a:t> Such Networks are similar to Auto Encoders but dimensionality reduction is not the main purpo</a:t>
            </a:r>
            <a:r>
              <a:rPr lang="en-US" dirty="0">
                <a:solidFill>
                  <a:srgbClr val="FF0000"/>
                </a:solidFill>
              </a:rPr>
              <a:t>se</a:t>
            </a:r>
            <a:r>
              <a:rPr lang="en-US" dirty="0"/>
              <a:t>. Here, retrieving an original pattern from its disturbed or deformed form is the main goal.</a:t>
            </a:r>
            <a:endParaRPr lang="fa-IR" dirty="0"/>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3" name="Ink 2">
                <a:extLst>
                  <a:ext uri="{FF2B5EF4-FFF2-40B4-BE49-F238E27FC236}">
                    <a16:creationId xmlns:a16="http://schemas.microsoft.com/office/drawing/2014/main" id="{2F4214C8-0946-4DBA-8DF8-72AEFA6B71C6}"/>
                  </a:ext>
                </a:extLst>
              </p14:cNvPr>
              <p14:cNvContentPartPr/>
              <p14:nvPr>
                <p:extLst>
                  <p:ext uri="{42D2F446-02D8-4167-A562-619A0277C38B}">
                    <p15:isNarration xmlns:p15="http://schemas.microsoft.com/office/powerpoint/2012/main" val="1"/>
                  </p:ext>
                </p:extLst>
              </p14:nvPr>
            </p14:nvContentPartPr>
            <p14:xfrm>
              <a:off x="398520" y="2145240"/>
              <a:ext cx="6920280" cy="1858320"/>
            </p14:xfrm>
          </p:contentPart>
        </mc:Choice>
        <mc:Fallback xmlns="">
          <p:pic>
            <p:nvPicPr>
              <p:cNvPr id="3" name="Ink 2">
                <a:extLst>
                  <a:ext uri="{FF2B5EF4-FFF2-40B4-BE49-F238E27FC236}">
                    <a16:creationId xmlns:a16="http://schemas.microsoft.com/office/drawing/2014/main" id="{2F4214C8-0946-4DBA-8DF8-72AEFA6B71C6}"/>
                  </a:ext>
                </a:extLst>
              </p:cNvPr>
              <p:cNvPicPr>
                <a:picLocks noGrp="1" noRot="1" noChangeAspect="1" noMove="1" noResize="1" noEditPoints="1" noAdjustHandles="1" noChangeArrowheads="1" noChangeShapeType="1"/>
              </p:cNvPicPr>
              <p:nvPr/>
            </p:nvPicPr>
            <p:blipFill>
              <a:blip r:embed="rId12"/>
              <a:stretch>
                <a:fillRect/>
              </a:stretch>
            </p:blipFill>
            <p:spPr>
              <a:xfrm>
                <a:off x="382680" y="2081880"/>
                <a:ext cx="6951600" cy="1985040"/>
              </a:xfrm>
              <a:prstGeom prst="rect">
                <a:avLst/>
              </a:prstGeom>
            </p:spPr>
          </p:pic>
        </mc:Fallback>
      </mc:AlternateContent>
      <p:pic>
        <p:nvPicPr>
          <p:cNvPr id="33" name="Audio 32">
            <a:hlinkClick r:id="" action="ppaction://media"/>
            <a:extLst>
              <a:ext uri="{FF2B5EF4-FFF2-40B4-BE49-F238E27FC236}">
                <a16:creationId xmlns:a16="http://schemas.microsoft.com/office/drawing/2014/main" id="{0FE6C73F-B2F2-4A1D-B4C0-E49AFABB928B}"/>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5009"/>
    </mc:Choice>
    <mc:Fallback xmlns="">
      <p:transition spd="slow" advTm="165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3"/>
            <a:ext cx="8258204" cy="817909"/>
          </a:xfrm>
        </p:spPr>
        <p:style>
          <a:lnRef idx="2">
            <a:schemeClr val="accent3"/>
          </a:lnRef>
          <a:fillRef idx="1">
            <a:schemeClr val="lt1"/>
          </a:fillRef>
          <a:effectRef idx="0">
            <a:schemeClr val="accent3"/>
          </a:effectRef>
          <a:fontRef idx="minor">
            <a:schemeClr val="dk1"/>
          </a:fontRef>
        </p:style>
        <p:txBody>
          <a:bodyPr>
            <a:normAutofit fontScale="90000"/>
          </a:bodyPr>
          <a:lstStyle/>
          <a:p>
            <a:r>
              <a:rPr lang="en-US" sz="2800" dirty="0"/>
              <a:t>Modified </a:t>
            </a:r>
            <a:r>
              <a:rPr lang="en-US" sz="2800" dirty="0" err="1"/>
              <a:t>Hebbian</a:t>
            </a:r>
            <a:r>
              <a:rPr lang="en-US" sz="2800" dirty="0"/>
              <a:t> learning rule for Auto-associative Networks </a:t>
            </a:r>
            <a:endParaRPr lang="fa-IR" sz="2800" dirty="0"/>
          </a:p>
        </p:txBody>
      </p:sp>
      <p:sp>
        <p:nvSpPr>
          <p:cNvPr id="3" name="Content Placeholder 2"/>
          <p:cNvSpPr>
            <a:spLocks noGrp="1"/>
          </p:cNvSpPr>
          <p:nvPr>
            <p:ph idx="1"/>
          </p:nvPr>
        </p:nvSpPr>
        <p:spPr>
          <a:xfrm>
            <a:off x="457200" y="1268760"/>
            <a:ext cx="8229600" cy="4525963"/>
          </a:xfrm>
        </p:spPr>
        <p:style>
          <a:lnRef idx="2">
            <a:schemeClr val="accent4"/>
          </a:lnRef>
          <a:fillRef idx="1">
            <a:schemeClr val="lt1"/>
          </a:fillRef>
          <a:effectRef idx="0">
            <a:schemeClr val="accent4"/>
          </a:effectRef>
          <a:fontRef idx="minor">
            <a:schemeClr val="dk1"/>
          </a:fontRef>
        </p:style>
        <p:txBody>
          <a:bodyPr>
            <a:normAutofit/>
          </a:bodyPr>
          <a:lstStyle/>
          <a:p>
            <a:r>
              <a:rPr lang="en-US" sz="2000" dirty="0" err="1"/>
              <a:t>Hebbian</a:t>
            </a:r>
            <a:r>
              <a:rPr lang="en-US" sz="2000" dirty="0"/>
              <a:t> learning rule</a:t>
            </a:r>
          </a:p>
          <a:p>
            <a:endParaRPr lang="en-US" sz="1400" dirty="0"/>
          </a:p>
          <a:p>
            <a:endParaRPr lang="en-US" sz="1400" dirty="0">
              <a:solidFill>
                <a:srgbClr val="00B050"/>
              </a:solidFill>
            </a:endParaRPr>
          </a:p>
          <a:p>
            <a:pPr>
              <a:buNone/>
            </a:pPr>
            <a:r>
              <a:rPr lang="en-US" sz="1400" dirty="0">
                <a:solidFill>
                  <a:srgbClr val="00B050"/>
                </a:solidFill>
              </a:rPr>
              <a:t>Such weigh matrix (</a:t>
            </a:r>
            <a:r>
              <a:rPr lang="en-US" sz="1400" dirty="0" err="1">
                <a:solidFill>
                  <a:srgbClr val="00B050"/>
                </a:solidFill>
              </a:rPr>
              <a:t>p.s.d</a:t>
            </a:r>
            <a:r>
              <a:rPr lang="en-US" sz="1400" dirty="0">
                <a:solidFill>
                  <a:srgbClr val="00B050"/>
                </a:solidFill>
              </a:rPr>
              <a:t> (positive semi definite) and symmetric) causes that a self-associative network can make memory for “p “ orthogonal binary or bipolar patterns:  </a:t>
            </a:r>
          </a:p>
          <a:p>
            <a:endParaRPr lang="en-US" sz="1400" dirty="0"/>
          </a:p>
          <a:p>
            <a:pPr>
              <a:buNone/>
            </a:pPr>
            <a:endParaRPr lang="en-US" sz="1400" dirty="0">
              <a:solidFill>
                <a:srgbClr val="FF0000"/>
              </a:solidFill>
            </a:endParaRPr>
          </a:p>
          <a:p>
            <a:pPr>
              <a:buNone/>
            </a:pPr>
            <a:r>
              <a:rPr lang="en-US" sz="1400" dirty="0">
                <a:solidFill>
                  <a:srgbClr val="FF0000"/>
                </a:solidFill>
              </a:rPr>
              <a:t>If “P” is increased then it can be shown that for bipolar patterns the weigh matrix becomes nearer to an Identify matrix. Hence, the capability of the network in associating the disturbed or deformed memorized patterns to their original forms  is reduced.  The  domain of attraction about a certain pattern will be recued.</a:t>
            </a:r>
          </a:p>
          <a:p>
            <a:r>
              <a:rPr lang="en-US" sz="2000" dirty="0"/>
              <a:t>The modified </a:t>
            </a:r>
            <a:r>
              <a:rPr lang="en-US" sz="2000" dirty="0" err="1"/>
              <a:t>Hebbian</a:t>
            </a:r>
            <a:r>
              <a:rPr lang="en-US" sz="2000" dirty="0"/>
              <a:t> learning rule </a:t>
            </a:r>
          </a:p>
          <a:p>
            <a:pPr>
              <a:buNone/>
            </a:pPr>
            <a:endParaRPr lang="en-US" dirty="0"/>
          </a:p>
          <a:p>
            <a:pPr>
              <a:buNone/>
            </a:pPr>
            <a:r>
              <a:rPr lang="en-US" sz="1400" dirty="0">
                <a:solidFill>
                  <a:srgbClr val="00B050"/>
                </a:solidFill>
              </a:rPr>
              <a:t>It can be shown that the modified Heb learning method can still associate the disturbed or deformed orthogonal patterns to their original ones.</a:t>
            </a:r>
            <a:endParaRPr lang="fa-IR" dirty="0"/>
          </a:p>
        </p:txBody>
      </p:sp>
      <p:sp>
        <p:nvSpPr>
          <p:cNvPr id="4" name="Footer Placeholder 3"/>
          <p:cNvSpPr>
            <a:spLocks noGrp="1"/>
          </p:cNvSpPr>
          <p:nvPr>
            <p:ph type="ftr" sz="quarter" idx="11"/>
          </p:nvPr>
        </p:nvSpPr>
        <p:spPr/>
        <p:txBody>
          <a:bodyPr/>
          <a:lstStyle/>
          <a:p>
            <a:r>
              <a:rPr lang="en-US" dirty="0"/>
              <a:t>Ahmad </a:t>
            </a:r>
            <a:r>
              <a:rPr lang="en-US" dirty="0" err="1"/>
              <a:t>Kalhor</a:t>
            </a:r>
            <a:r>
              <a:rPr lang="en-US" dirty="0"/>
              <a:t>- University of Tehran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
        <p:nvSpPr>
          <p:cNvPr id="61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6147"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357422" y="1597362"/>
            <a:ext cx="1133475" cy="485775"/>
          </a:xfrm>
          <a:prstGeom prst="rect">
            <a:avLst/>
          </a:prstGeom>
          <a:noFill/>
        </p:spPr>
      </p:pic>
      <p:sp>
        <p:nvSpPr>
          <p:cNvPr id="6149" name="Rectangle 5"/>
          <p:cNvSpPr>
            <a:spLocks noChangeArrowheads="1"/>
          </p:cNvSpPr>
          <p:nvPr/>
        </p:nvSpPr>
        <p:spPr bwMode="auto">
          <a:xfrm>
            <a:off x="0" y="942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615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6150" name="Picture 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5643570" y="2740370"/>
            <a:ext cx="571500" cy="190500"/>
          </a:xfrm>
          <a:prstGeom prst="rect">
            <a:avLst/>
          </a:prstGeom>
          <a:noFill/>
        </p:spPr>
      </p:pic>
      <p:sp>
        <p:nvSpPr>
          <p:cNvPr id="6152" name="Rectangle 8"/>
          <p:cNvSpPr>
            <a:spLocks noChangeArrowheads="1"/>
          </p:cNvSpPr>
          <p:nvPr/>
        </p:nvSpPr>
        <p:spPr bwMode="auto">
          <a:xfrm>
            <a:off x="0" y="6477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615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6156"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6158"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6159" name="Rectangle 15"/>
          <p:cNvSpPr>
            <a:spLocks noChangeArrowheads="1"/>
          </p:cNvSpPr>
          <p:nvPr/>
        </p:nvSpPr>
        <p:spPr bwMode="auto">
          <a:xfrm>
            <a:off x="0" y="628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6161"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6163"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6165" name="Rectangle 2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6164" name="Picture 20"/>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0" y="457200"/>
            <a:ext cx="1028700" cy="161925"/>
          </a:xfrm>
          <a:prstGeom prst="rect">
            <a:avLst/>
          </a:prstGeom>
          <a:noFill/>
        </p:spPr>
      </p:pic>
      <p:sp>
        <p:nvSpPr>
          <p:cNvPr id="6166" name="Rectangle 22"/>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itchFamily="34" charset="0"/>
                <a:ea typeface="Times New Roman" pitchFamily="18" charset="0"/>
                <a:cs typeface="Arial" pitchFamily="34"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168" name="Rectangle 2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grpSp>
        <p:nvGrpSpPr>
          <p:cNvPr id="35" name="Group 34"/>
          <p:cNvGrpSpPr/>
          <p:nvPr/>
        </p:nvGrpSpPr>
        <p:grpSpPr>
          <a:xfrm>
            <a:off x="1000100" y="2740370"/>
            <a:ext cx="4257692" cy="171450"/>
            <a:chOff x="1000100" y="2971798"/>
            <a:chExt cx="4257692" cy="171450"/>
          </a:xfrm>
        </p:grpSpPr>
        <p:pic>
          <p:nvPicPr>
            <p:cNvPr id="6157" name="Picture 13"/>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3428992" y="2971798"/>
              <a:ext cx="1828800" cy="171450"/>
            </a:xfrm>
            <a:prstGeom prst="rect">
              <a:avLst/>
            </a:prstGeom>
            <a:noFill/>
          </p:spPr>
        </p:pic>
        <p:pic>
          <p:nvPicPr>
            <p:cNvPr id="6162" name="Picture 18"/>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2214546" y="2981323"/>
              <a:ext cx="1028700" cy="161925"/>
            </a:xfrm>
            <a:prstGeom prst="rect">
              <a:avLst/>
            </a:prstGeom>
            <a:noFill/>
          </p:spPr>
        </p:pic>
        <p:pic>
          <p:nvPicPr>
            <p:cNvPr id="6169" name="Picture 25"/>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1000100" y="2981323"/>
              <a:ext cx="1152525" cy="161925"/>
            </a:xfrm>
            <a:prstGeom prst="rect">
              <a:avLst/>
            </a:prstGeom>
            <a:noFill/>
          </p:spPr>
        </p:pic>
      </p:grpSp>
      <p:sp>
        <p:nvSpPr>
          <p:cNvPr id="6171" name="Rectangle 27"/>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6173" name="Rectangle 2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6172" name="Picture 28"/>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4357686" y="4454882"/>
            <a:ext cx="1504950" cy="485775"/>
          </a:xfrm>
          <a:prstGeom prst="rect">
            <a:avLst/>
          </a:prstGeom>
          <a:noFill/>
        </p:spPr>
      </p:pic>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6" name="Ink 5">
                <a:extLst>
                  <a:ext uri="{FF2B5EF4-FFF2-40B4-BE49-F238E27FC236}">
                    <a16:creationId xmlns:a16="http://schemas.microsoft.com/office/drawing/2014/main" id="{90AD4848-BE33-48C4-90FB-A30CB8423F9F}"/>
                  </a:ext>
                </a:extLst>
              </p14:cNvPr>
              <p14:cNvContentPartPr/>
              <p14:nvPr>
                <p:extLst>
                  <p:ext uri="{42D2F446-02D8-4167-A562-619A0277C38B}">
                    <p15:isNarration xmlns:p15="http://schemas.microsoft.com/office/powerpoint/2012/main" val="1"/>
                  </p:ext>
                </p:extLst>
              </p14:nvPr>
            </p14:nvContentPartPr>
            <p14:xfrm>
              <a:off x="159480" y="1706760"/>
              <a:ext cx="5301720" cy="2998440"/>
            </p14:xfrm>
          </p:contentPart>
        </mc:Choice>
        <mc:Fallback xmlns="">
          <p:pic>
            <p:nvPicPr>
              <p:cNvPr id="6" name="Ink 5">
                <a:extLst>
                  <a:ext uri="{FF2B5EF4-FFF2-40B4-BE49-F238E27FC236}">
                    <a16:creationId xmlns:a16="http://schemas.microsoft.com/office/drawing/2014/main" id="{90AD4848-BE33-48C4-90FB-A30CB8423F9F}"/>
                  </a:ext>
                </a:extLst>
              </p:cNvPr>
              <p:cNvPicPr>
                <a:picLocks noGrp="1" noRot="1" noChangeAspect="1" noMove="1" noResize="1" noEditPoints="1" noAdjustHandles="1" noChangeArrowheads="1" noChangeShapeType="1"/>
              </p:cNvPicPr>
              <p:nvPr/>
            </p:nvPicPr>
            <p:blipFill>
              <a:blip r:embed="rId13"/>
              <a:stretch>
                <a:fillRect/>
              </a:stretch>
            </p:blipFill>
            <p:spPr>
              <a:xfrm>
                <a:off x="143640" y="1643400"/>
                <a:ext cx="5333040" cy="3125160"/>
              </a:xfrm>
              <a:prstGeom prst="rect">
                <a:avLst/>
              </a:prstGeom>
            </p:spPr>
          </p:pic>
        </mc:Fallback>
      </mc:AlternateContent>
      <p:pic>
        <p:nvPicPr>
          <p:cNvPr id="7" name="Audio 6">
            <a:hlinkClick r:id="" action="ppaction://media"/>
            <a:extLst>
              <a:ext uri="{FF2B5EF4-FFF2-40B4-BE49-F238E27FC236}">
                <a16:creationId xmlns:a16="http://schemas.microsoft.com/office/drawing/2014/main" id="{81098391-D954-41A5-8802-719CB6C991C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5717"/>
    </mc:Choice>
    <mc:Fallback xmlns="">
      <p:transition spd="slow" advTm="435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28604"/>
            <a:ext cx="5357850" cy="714396"/>
          </a:xfrm>
        </p:spPr>
        <p:txBody>
          <a:bodyPr>
            <a:normAutofit fontScale="90000"/>
          </a:bodyPr>
          <a:lstStyle/>
          <a:p>
            <a:pPr algn="l"/>
            <a:r>
              <a:rPr lang="en-US" sz="2400" dirty="0">
                <a:solidFill>
                  <a:srgbClr val="FF0000"/>
                </a:solidFill>
              </a:rPr>
              <a:t>Example1</a:t>
            </a:r>
            <a:r>
              <a:rPr lang="en-US" sz="2400" dirty="0"/>
              <a:t>: </a:t>
            </a:r>
            <a:br>
              <a:rPr lang="en-US" sz="2400" dirty="0"/>
            </a:br>
            <a:r>
              <a:rPr lang="en-US" sz="2000" dirty="0"/>
              <a:t>Store the bipolar pattern </a:t>
            </a:r>
            <a:r>
              <a:rPr lang="en-US" sz="2000" dirty="0" err="1"/>
              <a:t>s</a:t>
            </a:r>
            <a:r>
              <a:rPr lang="en-US" sz="2000" baseline="30000" dirty="0" err="1"/>
              <a:t>T</a:t>
            </a:r>
            <a:r>
              <a:rPr lang="en-US" sz="2000" dirty="0"/>
              <a:t>=[1 1 1 -1]</a:t>
            </a:r>
            <a:br>
              <a:rPr lang="en-US" sz="2000" dirty="0"/>
            </a:br>
            <a:r>
              <a:rPr lang="en-US" sz="2000" dirty="0"/>
              <a:t>Activation function is bipolar “sign” function.</a:t>
            </a:r>
            <a:br>
              <a:rPr lang="en-US" sz="2400" dirty="0"/>
            </a:br>
            <a:endParaRPr lang="fa-IR" sz="2400" dirty="0"/>
          </a:p>
        </p:txBody>
      </p:sp>
      <p:sp>
        <p:nvSpPr>
          <p:cNvPr id="4" name="Footer Placeholder 3"/>
          <p:cNvSpPr>
            <a:spLocks noGrp="1"/>
          </p:cNvSpPr>
          <p:nvPr>
            <p:ph type="ftr" sz="quarter" idx="11"/>
          </p:nvPr>
        </p:nvSpPr>
        <p:spPr/>
        <p:txBody>
          <a:bodyPr/>
          <a:lstStyle/>
          <a:p>
            <a:r>
              <a:rPr lang="en-US" dirty="0"/>
              <a:t>Ahmad </a:t>
            </a:r>
            <a:r>
              <a:rPr lang="en-US" dirty="0" err="1"/>
              <a:t>Kalhor</a:t>
            </a:r>
            <a:r>
              <a:rPr lang="en-US" dirty="0"/>
              <a:t>- University of Tehran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
        <p:nvSpPr>
          <p:cNvPr id="4198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41988"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785918" y="2714620"/>
            <a:ext cx="1971675" cy="581025"/>
          </a:xfrm>
          <a:prstGeom prst="rect">
            <a:avLst/>
          </a:prstGeom>
          <a:noFill/>
        </p:spPr>
      </p:pic>
      <p:sp>
        <p:nvSpPr>
          <p:cNvPr id="41990" name="Rectangle 6"/>
          <p:cNvSpPr>
            <a:spLocks noChangeArrowheads="1"/>
          </p:cNvSpPr>
          <p:nvPr/>
        </p:nvSpPr>
        <p:spPr bwMode="auto">
          <a:xfrm>
            <a:off x="0" y="1038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12" name="Oval 11"/>
          <p:cNvSpPr/>
          <p:nvPr/>
        </p:nvSpPr>
        <p:spPr>
          <a:xfrm>
            <a:off x="1571604" y="1428736"/>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3" name="Oval 12"/>
          <p:cNvSpPr/>
          <p:nvPr/>
        </p:nvSpPr>
        <p:spPr>
          <a:xfrm>
            <a:off x="1571604" y="1714488"/>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Oval 13"/>
          <p:cNvSpPr/>
          <p:nvPr/>
        </p:nvSpPr>
        <p:spPr>
          <a:xfrm>
            <a:off x="1571604" y="2000240"/>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Oval 14"/>
          <p:cNvSpPr/>
          <p:nvPr/>
        </p:nvSpPr>
        <p:spPr>
          <a:xfrm>
            <a:off x="1571604"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1" name="Oval 20"/>
          <p:cNvSpPr/>
          <p:nvPr/>
        </p:nvSpPr>
        <p:spPr>
          <a:xfrm>
            <a:off x="3929058" y="1428736"/>
            <a:ext cx="214314" cy="21431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solidFill>
                <a:srgbClr val="FF0000"/>
              </a:solidFill>
            </a:endParaRPr>
          </a:p>
        </p:txBody>
      </p:sp>
      <p:sp>
        <p:nvSpPr>
          <p:cNvPr id="22" name="Oval 21"/>
          <p:cNvSpPr/>
          <p:nvPr/>
        </p:nvSpPr>
        <p:spPr>
          <a:xfrm>
            <a:off x="3929058" y="1714488"/>
            <a:ext cx="214314" cy="21431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solidFill>
                <a:srgbClr val="FF0000"/>
              </a:solidFill>
            </a:endParaRPr>
          </a:p>
        </p:txBody>
      </p:sp>
      <p:sp>
        <p:nvSpPr>
          <p:cNvPr id="23" name="Oval 22"/>
          <p:cNvSpPr/>
          <p:nvPr/>
        </p:nvSpPr>
        <p:spPr>
          <a:xfrm>
            <a:off x="3929058" y="2000240"/>
            <a:ext cx="214314" cy="21431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solidFill>
                <a:srgbClr val="FF0000"/>
              </a:solidFill>
            </a:endParaRPr>
          </a:p>
        </p:txBody>
      </p:sp>
      <p:sp>
        <p:nvSpPr>
          <p:cNvPr id="24" name="Oval 23"/>
          <p:cNvSpPr/>
          <p:nvPr/>
        </p:nvSpPr>
        <p:spPr>
          <a:xfrm>
            <a:off x="3929058" y="2285992"/>
            <a:ext cx="214314" cy="21431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fa-IR">
              <a:solidFill>
                <a:srgbClr val="FF0000"/>
              </a:solidFill>
            </a:endParaRPr>
          </a:p>
        </p:txBody>
      </p:sp>
      <p:cxnSp>
        <p:nvCxnSpPr>
          <p:cNvPr id="27" name="Straight Arrow Connector 26"/>
          <p:cNvCxnSpPr>
            <a:stCxn id="12" idx="6"/>
            <a:endCxn id="24" idx="2"/>
          </p:cNvCxnSpPr>
          <p:nvPr/>
        </p:nvCxnSpPr>
        <p:spPr>
          <a:xfrm>
            <a:off x="1785918" y="1535893"/>
            <a:ext cx="2143140" cy="85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 idx="6"/>
            <a:endCxn id="21" idx="2"/>
          </p:cNvCxnSpPr>
          <p:nvPr/>
        </p:nvCxnSpPr>
        <p:spPr>
          <a:xfrm flipV="1">
            <a:off x="1785918" y="1535893"/>
            <a:ext cx="2143140" cy="857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6"/>
            <a:endCxn id="21" idx="2"/>
          </p:cNvCxnSpPr>
          <p:nvPr/>
        </p:nvCxnSpPr>
        <p:spPr>
          <a:xfrm>
            <a:off x="1785918" y="1535893"/>
            <a:ext cx="2143140"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5" idx="6"/>
            <a:endCxn id="24" idx="2"/>
          </p:cNvCxnSpPr>
          <p:nvPr/>
        </p:nvCxnSpPr>
        <p:spPr>
          <a:xfrm>
            <a:off x="1785918" y="2393149"/>
            <a:ext cx="2143140"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2" idx="6"/>
            <a:endCxn id="22" idx="2"/>
          </p:cNvCxnSpPr>
          <p:nvPr/>
        </p:nvCxnSpPr>
        <p:spPr>
          <a:xfrm>
            <a:off x="1785918" y="1535893"/>
            <a:ext cx="2143140" cy="285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6"/>
            <a:endCxn id="23" idx="2"/>
          </p:cNvCxnSpPr>
          <p:nvPr/>
        </p:nvCxnSpPr>
        <p:spPr>
          <a:xfrm>
            <a:off x="1785918" y="1535893"/>
            <a:ext cx="2143140" cy="571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5" idx="6"/>
            <a:endCxn id="23" idx="2"/>
          </p:cNvCxnSpPr>
          <p:nvPr/>
        </p:nvCxnSpPr>
        <p:spPr>
          <a:xfrm flipV="1">
            <a:off x="1785918" y="2107397"/>
            <a:ext cx="2143140" cy="285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5" idx="6"/>
            <a:endCxn id="22" idx="2"/>
          </p:cNvCxnSpPr>
          <p:nvPr/>
        </p:nvCxnSpPr>
        <p:spPr>
          <a:xfrm flipV="1">
            <a:off x="1785918" y="1821645"/>
            <a:ext cx="2143140" cy="571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3" idx="6"/>
            <a:endCxn id="21" idx="2"/>
          </p:cNvCxnSpPr>
          <p:nvPr/>
        </p:nvCxnSpPr>
        <p:spPr>
          <a:xfrm flipV="1">
            <a:off x="1785918" y="1535893"/>
            <a:ext cx="2143140" cy="285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3" idx="6"/>
            <a:endCxn id="22" idx="2"/>
          </p:cNvCxnSpPr>
          <p:nvPr/>
        </p:nvCxnSpPr>
        <p:spPr>
          <a:xfrm>
            <a:off x="1785918" y="1821645"/>
            <a:ext cx="2143140"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3" idx="6"/>
            <a:endCxn id="23" idx="2"/>
          </p:cNvCxnSpPr>
          <p:nvPr/>
        </p:nvCxnSpPr>
        <p:spPr>
          <a:xfrm>
            <a:off x="1785918" y="1821645"/>
            <a:ext cx="2143140" cy="285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3" idx="6"/>
            <a:endCxn id="24" idx="2"/>
          </p:cNvCxnSpPr>
          <p:nvPr/>
        </p:nvCxnSpPr>
        <p:spPr>
          <a:xfrm>
            <a:off x="1785918" y="1821645"/>
            <a:ext cx="2143140" cy="571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4" idx="6"/>
            <a:endCxn id="21" idx="2"/>
          </p:cNvCxnSpPr>
          <p:nvPr/>
        </p:nvCxnSpPr>
        <p:spPr>
          <a:xfrm flipV="1">
            <a:off x="1785918" y="1535893"/>
            <a:ext cx="2143140" cy="571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4" idx="6"/>
            <a:endCxn id="22" idx="2"/>
          </p:cNvCxnSpPr>
          <p:nvPr/>
        </p:nvCxnSpPr>
        <p:spPr>
          <a:xfrm flipV="1">
            <a:off x="1785918" y="1821645"/>
            <a:ext cx="2143140" cy="285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4" idx="6"/>
            <a:endCxn id="23" idx="2"/>
          </p:cNvCxnSpPr>
          <p:nvPr/>
        </p:nvCxnSpPr>
        <p:spPr>
          <a:xfrm>
            <a:off x="1785918" y="2107397"/>
            <a:ext cx="2143140" cy="1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4" idx="6"/>
            <a:endCxn id="24" idx="2"/>
          </p:cNvCxnSpPr>
          <p:nvPr/>
        </p:nvCxnSpPr>
        <p:spPr>
          <a:xfrm>
            <a:off x="1785918" y="2107397"/>
            <a:ext cx="2143140" cy="285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99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41993" name="Rectangle 9"/>
          <p:cNvSpPr>
            <a:spLocks noChangeArrowheads="1"/>
          </p:cNvSpPr>
          <p:nvPr/>
        </p:nvSpPr>
        <p:spPr bwMode="auto">
          <a:xfrm>
            <a:off x="0" y="628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199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41996" name="Rectangle 12"/>
          <p:cNvSpPr>
            <a:spLocks noChangeArrowheads="1"/>
          </p:cNvSpPr>
          <p:nvPr/>
        </p:nvSpPr>
        <p:spPr bwMode="auto">
          <a:xfrm>
            <a:off x="0" y="1038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1998"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41997"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714876" y="1928802"/>
            <a:ext cx="4038600" cy="581025"/>
          </a:xfrm>
          <a:prstGeom prst="rect">
            <a:avLst/>
          </a:prstGeom>
          <a:noFill/>
        </p:spPr>
      </p:pic>
      <p:sp>
        <p:nvSpPr>
          <p:cNvPr id="41999" name="Rectangle 15"/>
          <p:cNvSpPr>
            <a:spLocks noChangeArrowheads="1"/>
          </p:cNvSpPr>
          <p:nvPr/>
        </p:nvSpPr>
        <p:spPr bwMode="auto">
          <a:xfrm>
            <a:off x="0" y="1038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2008" name="Rectangle 2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42009" name="Rectangle 25"/>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2010" name="Rectangle 26"/>
          <p:cNvSpPr>
            <a:spLocks noChangeArrowheads="1"/>
          </p:cNvSpPr>
          <p:nvPr/>
        </p:nvSpPr>
        <p:spPr bwMode="auto">
          <a:xfrm>
            <a:off x="0" y="7810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2011" name="Rectangle 27"/>
          <p:cNvSpPr>
            <a:spLocks noChangeArrowheads="1"/>
          </p:cNvSpPr>
          <p:nvPr/>
        </p:nvSpPr>
        <p:spPr bwMode="auto">
          <a:xfrm>
            <a:off x="0" y="942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2012" name="Rectangle 28"/>
          <p:cNvSpPr>
            <a:spLocks noChangeArrowheads="1"/>
          </p:cNvSpPr>
          <p:nvPr/>
        </p:nvSpPr>
        <p:spPr bwMode="auto">
          <a:xfrm>
            <a:off x="0" y="11049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2013" name="Rectangle 29"/>
          <p:cNvSpPr>
            <a:spLocks noChangeArrowheads="1"/>
          </p:cNvSpPr>
          <p:nvPr/>
        </p:nvSpPr>
        <p:spPr bwMode="auto">
          <a:xfrm>
            <a:off x="0" y="12668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2014" name="Rectangle 30"/>
          <p:cNvSpPr>
            <a:spLocks noChangeArrowheads="1"/>
          </p:cNvSpPr>
          <p:nvPr/>
        </p:nvSpPr>
        <p:spPr bwMode="auto">
          <a:xfrm>
            <a:off x="0" y="1428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2015" name="Rectangle 31"/>
          <p:cNvSpPr>
            <a:spLocks noChangeArrowheads="1"/>
          </p:cNvSpPr>
          <p:nvPr/>
        </p:nvSpPr>
        <p:spPr bwMode="auto">
          <a:xfrm>
            <a:off x="0" y="1590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2016" name="Rectangle 32"/>
          <p:cNvSpPr>
            <a:spLocks noChangeArrowheads="1"/>
          </p:cNvSpPr>
          <p:nvPr/>
        </p:nvSpPr>
        <p:spPr bwMode="auto">
          <a:xfrm>
            <a:off x="0" y="1752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sp>
        <p:nvSpPr>
          <p:cNvPr id="42018" name="Rectangle 3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42019" name="Rectangle 35"/>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p:grpSp>
        <p:nvGrpSpPr>
          <p:cNvPr id="70" name="Group 69"/>
          <p:cNvGrpSpPr/>
          <p:nvPr/>
        </p:nvGrpSpPr>
        <p:grpSpPr>
          <a:xfrm>
            <a:off x="357158" y="3714752"/>
            <a:ext cx="8643998" cy="1500198"/>
            <a:chOff x="357158" y="3714752"/>
            <a:chExt cx="8786842" cy="1500198"/>
          </a:xfrm>
        </p:grpSpPr>
        <p:grpSp>
          <p:nvGrpSpPr>
            <p:cNvPr id="118" name="Group 117"/>
            <p:cNvGrpSpPr/>
            <p:nvPr/>
          </p:nvGrpSpPr>
          <p:grpSpPr>
            <a:xfrm>
              <a:off x="357158" y="3714752"/>
              <a:ext cx="8786842" cy="1500198"/>
              <a:chOff x="285720" y="3000372"/>
              <a:chExt cx="8786842" cy="1500198"/>
            </a:xfrm>
          </p:grpSpPr>
          <p:pic>
            <p:nvPicPr>
              <p:cNvPr id="42007" name="Picture 23"/>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85786" y="3429000"/>
                <a:ext cx="1885950" cy="161925"/>
              </a:xfrm>
              <a:prstGeom prst="rect">
                <a:avLst/>
              </a:prstGeom>
              <a:noFill/>
            </p:spPr>
          </p:pic>
          <p:pic>
            <p:nvPicPr>
              <p:cNvPr id="42006" name="Picture 22"/>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785786" y="3714752"/>
                <a:ext cx="1924050" cy="161925"/>
              </a:xfrm>
              <a:prstGeom prst="rect">
                <a:avLst/>
              </a:prstGeom>
              <a:noFill/>
            </p:spPr>
          </p:pic>
          <p:pic>
            <p:nvPicPr>
              <p:cNvPr id="42005" name="Picture 21"/>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785786" y="4000504"/>
                <a:ext cx="1952625" cy="161925"/>
              </a:xfrm>
              <a:prstGeom prst="rect">
                <a:avLst/>
              </a:prstGeom>
              <a:noFill/>
            </p:spPr>
          </p:pic>
          <p:pic>
            <p:nvPicPr>
              <p:cNvPr id="42003" name="Picture 19"/>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3643306" y="3643314"/>
                <a:ext cx="1781175" cy="161925"/>
              </a:xfrm>
              <a:prstGeom prst="rect">
                <a:avLst/>
              </a:prstGeom>
              <a:noFill/>
            </p:spPr>
          </p:pic>
          <p:pic>
            <p:nvPicPr>
              <p:cNvPr id="42002" name="Picture 18"/>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3643306" y="3910017"/>
                <a:ext cx="1781175" cy="161925"/>
              </a:xfrm>
              <a:prstGeom prst="rect">
                <a:avLst/>
              </a:prstGeom>
              <a:noFill/>
            </p:spPr>
          </p:pic>
          <p:pic>
            <p:nvPicPr>
              <p:cNvPr id="42001" name="Picture 17"/>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3638555" y="4195769"/>
                <a:ext cx="1647825" cy="161925"/>
              </a:xfrm>
              <a:prstGeom prst="rect">
                <a:avLst/>
              </a:prstGeom>
              <a:noFill/>
            </p:spPr>
          </p:pic>
          <p:sp>
            <p:nvSpPr>
              <p:cNvPr id="104" name="TextBox 103"/>
              <p:cNvSpPr txBox="1"/>
              <p:nvPr/>
            </p:nvSpPr>
            <p:spPr>
              <a:xfrm>
                <a:off x="285720" y="3000372"/>
                <a:ext cx="2977360" cy="307777"/>
              </a:xfrm>
              <a:prstGeom prst="rect">
                <a:avLst/>
              </a:prstGeom>
              <a:noFill/>
            </p:spPr>
            <p:txBody>
              <a:bodyPr wrap="square" rtlCol="1">
                <a:spAutoFit/>
              </a:bodyPr>
              <a:lstStyle/>
              <a:p>
                <a:pPr algn="ctr"/>
                <a:r>
                  <a:rPr lang="en-US" sz="1400" b="1" u="sng" dirty="0">
                    <a:solidFill>
                      <a:srgbClr val="C00000"/>
                    </a:solidFill>
                  </a:rPr>
                  <a:t>Input with one </a:t>
                </a:r>
                <a:r>
                  <a:rPr lang="en-US" sz="1400" b="1" u="sng" dirty="0">
                    <a:solidFill>
                      <a:srgbClr val="FF0000"/>
                    </a:solidFill>
                  </a:rPr>
                  <a:t>mistake </a:t>
                </a:r>
                <a:r>
                  <a:rPr lang="en-US" sz="1400" b="1" u="sng" dirty="0">
                    <a:solidFill>
                      <a:srgbClr val="C00000"/>
                    </a:solidFill>
                  </a:rPr>
                  <a:t>components</a:t>
                </a:r>
                <a:endParaRPr lang="fa-IR" sz="1400" b="1" u="sng" dirty="0">
                  <a:solidFill>
                    <a:srgbClr val="C00000"/>
                  </a:solidFill>
                </a:endParaRPr>
              </a:p>
            </p:txBody>
          </p:sp>
          <p:pic>
            <p:nvPicPr>
              <p:cNvPr id="42017" name="Picture 33"/>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794050" y="4286256"/>
                <a:ext cx="1619250" cy="161925"/>
              </a:xfrm>
              <a:prstGeom prst="rect">
                <a:avLst/>
              </a:prstGeom>
              <a:noFill/>
            </p:spPr>
          </p:pic>
          <p:sp>
            <p:nvSpPr>
              <p:cNvPr id="108" name="TextBox 107"/>
              <p:cNvSpPr txBox="1"/>
              <p:nvPr/>
            </p:nvSpPr>
            <p:spPr>
              <a:xfrm>
                <a:off x="3117843" y="3000372"/>
                <a:ext cx="2928958" cy="307777"/>
              </a:xfrm>
              <a:prstGeom prst="rect">
                <a:avLst/>
              </a:prstGeom>
              <a:noFill/>
            </p:spPr>
            <p:txBody>
              <a:bodyPr wrap="square" rtlCol="1">
                <a:spAutoFit/>
              </a:bodyPr>
              <a:lstStyle/>
              <a:p>
                <a:pPr algn="ctr"/>
                <a:r>
                  <a:rPr lang="en-US" sz="1400" b="1" u="sng" dirty="0">
                    <a:solidFill>
                      <a:srgbClr val="C00000"/>
                    </a:solidFill>
                  </a:rPr>
                  <a:t>Input with two missing components</a:t>
                </a:r>
                <a:endParaRPr lang="fa-IR" sz="1400" b="1" u="sng" dirty="0">
                  <a:solidFill>
                    <a:srgbClr val="C00000"/>
                  </a:solidFill>
                </a:endParaRPr>
              </a:p>
            </p:txBody>
          </p:sp>
          <p:sp>
            <p:nvSpPr>
              <p:cNvPr id="109" name="TextBox 108"/>
              <p:cNvSpPr txBox="1"/>
              <p:nvPr/>
            </p:nvSpPr>
            <p:spPr>
              <a:xfrm>
                <a:off x="6000760" y="3000372"/>
                <a:ext cx="3071802" cy="307777"/>
              </a:xfrm>
              <a:prstGeom prst="rect">
                <a:avLst/>
              </a:prstGeom>
              <a:noFill/>
            </p:spPr>
            <p:txBody>
              <a:bodyPr wrap="square" rtlCol="1">
                <a:spAutoFit/>
              </a:bodyPr>
              <a:lstStyle/>
              <a:p>
                <a:r>
                  <a:rPr lang="en-US" sz="1400" b="1" u="sng" dirty="0">
                    <a:solidFill>
                      <a:srgbClr val="FF0000"/>
                    </a:solidFill>
                  </a:rPr>
                  <a:t>Input with two  mistake </a:t>
                </a:r>
                <a:r>
                  <a:rPr lang="en-US" sz="1400" b="1" u="sng" dirty="0">
                    <a:solidFill>
                      <a:srgbClr val="C00000"/>
                    </a:solidFill>
                  </a:rPr>
                  <a:t>components</a:t>
                </a:r>
                <a:endParaRPr lang="fa-IR" sz="1400" b="1" u="sng" dirty="0">
                  <a:solidFill>
                    <a:srgbClr val="FF0000"/>
                  </a:solidFill>
                </a:endParaRPr>
              </a:p>
            </p:txBody>
          </p:sp>
          <p:sp>
            <p:nvSpPr>
              <p:cNvPr id="110" name="TextBox 109"/>
              <p:cNvSpPr txBox="1"/>
              <p:nvPr/>
            </p:nvSpPr>
            <p:spPr>
              <a:xfrm>
                <a:off x="2714612" y="3286124"/>
                <a:ext cx="428628" cy="369332"/>
              </a:xfrm>
              <a:prstGeom prst="rect">
                <a:avLst/>
              </a:prstGeom>
              <a:noFill/>
            </p:spPr>
            <p:txBody>
              <a:bodyPr wrap="square" rtlCol="1">
                <a:spAutoFit/>
              </a:bodyPr>
              <a:lstStyle/>
              <a:p>
                <a:r>
                  <a:rPr lang="en-US" dirty="0">
                    <a:solidFill>
                      <a:srgbClr val="00B050"/>
                    </a:solidFill>
                  </a:rPr>
                  <a:t>ok</a:t>
                </a:r>
                <a:endParaRPr lang="fa-IR" dirty="0">
                  <a:solidFill>
                    <a:srgbClr val="00B050"/>
                  </a:solidFill>
                </a:endParaRPr>
              </a:p>
            </p:txBody>
          </p:sp>
          <p:sp>
            <p:nvSpPr>
              <p:cNvPr id="111" name="TextBox 110"/>
              <p:cNvSpPr txBox="1"/>
              <p:nvPr/>
            </p:nvSpPr>
            <p:spPr>
              <a:xfrm>
                <a:off x="2682131" y="3571876"/>
                <a:ext cx="428628" cy="369332"/>
              </a:xfrm>
              <a:prstGeom prst="rect">
                <a:avLst/>
              </a:prstGeom>
              <a:noFill/>
            </p:spPr>
            <p:txBody>
              <a:bodyPr wrap="square" rtlCol="1">
                <a:spAutoFit/>
              </a:bodyPr>
              <a:lstStyle/>
              <a:p>
                <a:r>
                  <a:rPr lang="en-US" dirty="0">
                    <a:solidFill>
                      <a:srgbClr val="00B050"/>
                    </a:solidFill>
                  </a:rPr>
                  <a:t>ok</a:t>
                </a:r>
                <a:endParaRPr lang="fa-IR" dirty="0">
                  <a:solidFill>
                    <a:srgbClr val="00B050"/>
                  </a:solidFill>
                </a:endParaRPr>
              </a:p>
            </p:txBody>
          </p:sp>
          <p:sp>
            <p:nvSpPr>
              <p:cNvPr id="112" name="TextBox 111"/>
              <p:cNvSpPr txBox="1"/>
              <p:nvPr/>
            </p:nvSpPr>
            <p:spPr>
              <a:xfrm>
                <a:off x="2682131" y="3845486"/>
                <a:ext cx="428628" cy="369332"/>
              </a:xfrm>
              <a:prstGeom prst="rect">
                <a:avLst/>
              </a:prstGeom>
              <a:noFill/>
            </p:spPr>
            <p:txBody>
              <a:bodyPr wrap="square" rtlCol="1">
                <a:spAutoFit/>
              </a:bodyPr>
              <a:lstStyle/>
              <a:p>
                <a:r>
                  <a:rPr lang="en-US" dirty="0">
                    <a:solidFill>
                      <a:srgbClr val="00B050"/>
                    </a:solidFill>
                  </a:rPr>
                  <a:t>ok</a:t>
                </a:r>
                <a:endParaRPr lang="fa-IR" dirty="0">
                  <a:solidFill>
                    <a:srgbClr val="00B050"/>
                  </a:solidFill>
                </a:endParaRPr>
              </a:p>
            </p:txBody>
          </p:sp>
          <p:sp>
            <p:nvSpPr>
              <p:cNvPr id="113" name="TextBox 112"/>
              <p:cNvSpPr txBox="1"/>
              <p:nvPr/>
            </p:nvSpPr>
            <p:spPr>
              <a:xfrm>
                <a:off x="2689215" y="4131238"/>
                <a:ext cx="428628" cy="369332"/>
              </a:xfrm>
              <a:prstGeom prst="rect">
                <a:avLst/>
              </a:prstGeom>
              <a:noFill/>
            </p:spPr>
            <p:txBody>
              <a:bodyPr wrap="square" rtlCol="1">
                <a:spAutoFit/>
              </a:bodyPr>
              <a:lstStyle/>
              <a:p>
                <a:r>
                  <a:rPr lang="en-US" dirty="0">
                    <a:solidFill>
                      <a:srgbClr val="00B050"/>
                    </a:solidFill>
                  </a:rPr>
                  <a:t>ok</a:t>
                </a:r>
                <a:endParaRPr lang="fa-IR" dirty="0">
                  <a:solidFill>
                    <a:srgbClr val="00B050"/>
                  </a:solidFill>
                </a:endParaRPr>
              </a:p>
            </p:txBody>
          </p:sp>
          <p:sp>
            <p:nvSpPr>
              <p:cNvPr id="117" name="TextBox 116"/>
              <p:cNvSpPr txBox="1"/>
              <p:nvPr/>
            </p:nvSpPr>
            <p:spPr>
              <a:xfrm>
                <a:off x="8143868" y="3643314"/>
                <a:ext cx="928694" cy="338554"/>
              </a:xfrm>
              <a:prstGeom prst="rect">
                <a:avLst/>
              </a:prstGeom>
              <a:noFill/>
            </p:spPr>
            <p:txBody>
              <a:bodyPr wrap="square" rtlCol="1">
                <a:spAutoFit/>
              </a:bodyPr>
              <a:lstStyle/>
              <a:p>
                <a:r>
                  <a:rPr lang="en-US" sz="1600" dirty="0">
                    <a:solidFill>
                      <a:srgbClr val="FF0000"/>
                    </a:solidFill>
                  </a:rPr>
                  <a:t>Not Ok </a:t>
                </a:r>
                <a:endParaRPr lang="fa-IR" sz="1600" dirty="0">
                  <a:solidFill>
                    <a:srgbClr val="FF0000"/>
                  </a:solidFill>
                </a:endParaRPr>
              </a:p>
            </p:txBody>
          </p:sp>
        </p:grpSp>
        <p:sp>
          <p:nvSpPr>
            <p:cNvPr id="119" name="TextBox 118"/>
            <p:cNvSpPr txBox="1"/>
            <p:nvPr/>
          </p:nvSpPr>
          <p:spPr>
            <a:xfrm>
              <a:off x="5572132" y="4286256"/>
              <a:ext cx="428628" cy="369332"/>
            </a:xfrm>
            <a:prstGeom prst="rect">
              <a:avLst/>
            </a:prstGeom>
            <a:noFill/>
          </p:spPr>
          <p:txBody>
            <a:bodyPr wrap="square" rtlCol="1">
              <a:spAutoFit/>
            </a:bodyPr>
            <a:lstStyle/>
            <a:p>
              <a:r>
                <a:rPr lang="en-US" dirty="0">
                  <a:solidFill>
                    <a:srgbClr val="00B050"/>
                  </a:solidFill>
                </a:rPr>
                <a:t>ok</a:t>
              </a:r>
              <a:endParaRPr lang="fa-IR" dirty="0">
                <a:solidFill>
                  <a:srgbClr val="00B050"/>
                </a:solidFill>
              </a:endParaRPr>
            </a:p>
          </p:txBody>
        </p:sp>
        <p:sp>
          <p:nvSpPr>
            <p:cNvPr id="120" name="TextBox 119"/>
            <p:cNvSpPr txBox="1"/>
            <p:nvPr/>
          </p:nvSpPr>
          <p:spPr>
            <a:xfrm>
              <a:off x="5572132" y="4500570"/>
              <a:ext cx="428628" cy="369332"/>
            </a:xfrm>
            <a:prstGeom prst="rect">
              <a:avLst/>
            </a:prstGeom>
            <a:noFill/>
          </p:spPr>
          <p:txBody>
            <a:bodyPr wrap="square" rtlCol="1">
              <a:spAutoFit/>
            </a:bodyPr>
            <a:lstStyle/>
            <a:p>
              <a:r>
                <a:rPr lang="en-US" dirty="0">
                  <a:solidFill>
                    <a:srgbClr val="00B050"/>
                  </a:solidFill>
                </a:rPr>
                <a:t>ok</a:t>
              </a:r>
              <a:endParaRPr lang="fa-IR" dirty="0">
                <a:solidFill>
                  <a:srgbClr val="00B050"/>
                </a:solidFill>
              </a:endParaRPr>
            </a:p>
          </p:txBody>
        </p:sp>
        <p:sp>
          <p:nvSpPr>
            <p:cNvPr id="121" name="TextBox 120"/>
            <p:cNvSpPr txBox="1"/>
            <p:nvPr/>
          </p:nvSpPr>
          <p:spPr>
            <a:xfrm>
              <a:off x="5572132" y="4786322"/>
              <a:ext cx="428628" cy="369332"/>
            </a:xfrm>
            <a:prstGeom prst="rect">
              <a:avLst/>
            </a:prstGeom>
            <a:noFill/>
          </p:spPr>
          <p:txBody>
            <a:bodyPr wrap="square" rtlCol="1">
              <a:spAutoFit/>
            </a:bodyPr>
            <a:lstStyle/>
            <a:p>
              <a:r>
                <a:rPr lang="en-US" dirty="0">
                  <a:solidFill>
                    <a:srgbClr val="00B050"/>
                  </a:solidFill>
                </a:rPr>
                <a:t>ok</a:t>
              </a:r>
              <a:endParaRPr lang="fa-IR" dirty="0">
                <a:solidFill>
                  <a:srgbClr val="00B050"/>
                </a:solidFill>
              </a:endParaRPr>
            </a:p>
          </p:txBody>
        </p:sp>
      </p:grpSp>
      <p:sp>
        <p:nvSpPr>
          <p:cNvPr id="71" name="Rectangle 70"/>
          <p:cNvSpPr/>
          <p:nvPr/>
        </p:nvSpPr>
        <p:spPr>
          <a:xfrm>
            <a:off x="357158" y="3643314"/>
            <a:ext cx="2857520" cy="19288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3" name="Rectangle 72"/>
          <p:cNvSpPr/>
          <p:nvPr/>
        </p:nvSpPr>
        <p:spPr>
          <a:xfrm>
            <a:off x="3214678" y="3643314"/>
            <a:ext cx="2714644" cy="19288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4" name="Rectangle 73"/>
          <p:cNvSpPr/>
          <p:nvPr/>
        </p:nvSpPr>
        <p:spPr>
          <a:xfrm>
            <a:off x="5929322" y="3643314"/>
            <a:ext cx="3000396" cy="19288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pic>
        <p:nvPicPr>
          <p:cNvPr id="35841" name="Picture 1"/>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a:off x="6143636" y="4429132"/>
            <a:ext cx="1857375" cy="161925"/>
          </a:xfrm>
          <a:prstGeom prst="rect">
            <a:avLst/>
          </a:prstGeom>
          <a:noFill/>
        </p:spPr>
      </p:pic>
      <p:sp>
        <p:nvSpPr>
          <p:cNvPr id="35843" name="Rectangle 3"/>
          <p:cNvSpPr>
            <a:spLocks noChangeArrowheads="1"/>
          </p:cNvSpPr>
          <p:nvPr/>
        </p:nvSpPr>
        <p:spPr bwMode="auto">
          <a:xfrm>
            <a:off x="0" y="61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3" name="Ink 2">
                <a:extLst>
                  <a:ext uri="{FF2B5EF4-FFF2-40B4-BE49-F238E27FC236}">
                    <a16:creationId xmlns:a16="http://schemas.microsoft.com/office/drawing/2014/main" id="{DEBFD850-AC5B-4CB5-B72C-2F4A944B2FD4}"/>
                  </a:ext>
                </a:extLst>
              </p14:cNvPr>
              <p14:cNvContentPartPr/>
              <p14:nvPr>
                <p:extLst>
                  <p:ext uri="{42D2F446-02D8-4167-A562-619A0277C38B}">
                    <p15:isNarration xmlns:p15="http://schemas.microsoft.com/office/powerpoint/2012/main" val="1"/>
                  </p:ext>
                </p:extLst>
              </p14:nvPr>
            </p14:nvContentPartPr>
            <p14:xfrm>
              <a:off x="693720" y="693720"/>
              <a:ext cx="7972200" cy="4442400"/>
            </p14:xfrm>
          </p:contentPart>
        </mc:Choice>
        <mc:Fallback xmlns="">
          <p:pic>
            <p:nvPicPr>
              <p:cNvPr id="3" name="Ink 2">
                <a:extLst>
                  <a:ext uri="{FF2B5EF4-FFF2-40B4-BE49-F238E27FC236}">
                    <a16:creationId xmlns:a16="http://schemas.microsoft.com/office/drawing/2014/main" id="{DEBFD850-AC5B-4CB5-B72C-2F4A944B2FD4}"/>
                  </a:ext>
                </a:extLst>
              </p:cNvPr>
              <p:cNvPicPr>
                <a:picLocks noGrp="1" noRot="1" noChangeAspect="1" noMove="1" noResize="1" noEditPoints="1" noAdjustHandles="1" noChangeArrowheads="1" noChangeShapeType="1"/>
              </p:cNvPicPr>
              <p:nvPr/>
            </p:nvPicPr>
            <p:blipFill>
              <a:blip r:embed="rId15"/>
              <a:stretch>
                <a:fillRect/>
              </a:stretch>
            </p:blipFill>
            <p:spPr>
              <a:xfrm>
                <a:off x="677880" y="630360"/>
                <a:ext cx="8003520" cy="4569120"/>
              </a:xfrm>
              <a:prstGeom prst="rect">
                <a:avLst/>
              </a:prstGeom>
            </p:spPr>
          </p:pic>
        </mc:Fallback>
      </mc:AlternateContent>
      <p:pic>
        <p:nvPicPr>
          <p:cNvPr id="6" name="Audio 5">
            <a:hlinkClick r:id="" action="ppaction://media"/>
            <a:extLst>
              <a:ext uri="{FF2B5EF4-FFF2-40B4-BE49-F238E27FC236}">
                <a16:creationId xmlns:a16="http://schemas.microsoft.com/office/drawing/2014/main" id="{07931CC9-B0A0-4853-BC93-CF367A54F246}"/>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4462"/>
    </mc:Choice>
    <mc:Fallback xmlns="">
      <p:transition spd="slow" advTm="184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Ahmad </a:t>
            </a:r>
            <a:r>
              <a:rPr lang="en-US" dirty="0" err="1"/>
              <a:t>Kalhor</a:t>
            </a:r>
            <a:r>
              <a:rPr lang="en-US" dirty="0"/>
              <a:t>- University of Tehran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
        <p:nvSpPr>
          <p:cNvPr id="7" name="Title 1"/>
          <p:cNvSpPr txBox="1">
            <a:spLocks/>
          </p:cNvSpPr>
          <p:nvPr/>
        </p:nvSpPr>
        <p:spPr>
          <a:xfrm>
            <a:off x="500034" y="428604"/>
            <a:ext cx="8215370" cy="1071570"/>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j-lt"/>
                <a:ea typeface="+mj-ea"/>
                <a:cs typeface="+mj-cs"/>
              </a:rPr>
              <a:t>Recurrent Auto-Associative NET</a:t>
            </a:r>
            <a:endParaRPr kumimoji="0" lang="fa-IR" sz="24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65" name="Group 64"/>
          <p:cNvGrpSpPr/>
          <p:nvPr/>
        </p:nvGrpSpPr>
        <p:grpSpPr>
          <a:xfrm>
            <a:off x="214282" y="1285860"/>
            <a:ext cx="3000396" cy="2306751"/>
            <a:chOff x="214282" y="1285860"/>
            <a:chExt cx="3000396" cy="2306751"/>
          </a:xfrm>
        </p:grpSpPr>
        <p:grpSp>
          <p:nvGrpSpPr>
            <p:cNvPr id="8" name="Group 7"/>
            <p:cNvGrpSpPr/>
            <p:nvPr/>
          </p:nvGrpSpPr>
          <p:grpSpPr>
            <a:xfrm>
              <a:off x="928662" y="1785926"/>
              <a:ext cx="2286016" cy="1806685"/>
              <a:chOff x="1285852" y="2059536"/>
              <a:chExt cx="3071834" cy="2441034"/>
            </a:xfrm>
          </p:grpSpPr>
          <p:sp>
            <p:nvSpPr>
              <p:cNvPr id="9" name="Oval 8"/>
              <p:cNvSpPr/>
              <p:nvPr/>
            </p:nvSpPr>
            <p:spPr>
              <a:xfrm>
                <a:off x="1285852" y="2071678"/>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10" name="Oval 9"/>
              <p:cNvSpPr/>
              <p:nvPr/>
            </p:nvSpPr>
            <p:spPr>
              <a:xfrm>
                <a:off x="1285852" y="3071810"/>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11" name="Oval 10"/>
              <p:cNvSpPr/>
              <p:nvPr/>
            </p:nvSpPr>
            <p:spPr>
              <a:xfrm>
                <a:off x="1285852" y="4143380"/>
                <a:ext cx="357190" cy="35719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12" name="Oval 11"/>
              <p:cNvSpPr/>
              <p:nvPr/>
            </p:nvSpPr>
            <p:spPr>
              <a:xfrm>
                <a:off x="3929058" y="2071678"/>
                <a:ext cx="357190" cy="357190"/>
              </a:xfrm>
              <a:prstGeom prst="ellipse">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solidFill>
                    <a:srgbClr val="FF0000"/>
                  </a:solidFill>
                </a:endParaRPr>
              </a:p>
            </p:txBody>
          </p:sp>
          <p:sp>
            <p:nvSpPr>
              <p:cNvPr id="13" name="Oval 12"/>
              <p:cNvSpPr/>
              <p:nvPr/>
            </p:nvSpPr>
            <p:spPr>
              <a:xfrm>
                <a:off x="3929058" y="3071810"/>
                <a:ext cx="357190" cy="357190"/>
              </a:xfrm>
              <a:prstGeom prst="ellipse">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solidFill>
                    <a:srgbClr val="FF0000"/>
                  </a:solidFill>
                </a:endParaRPr>
              </a:p>
            </p:txBody>
          </p:sp>
          <p:sp>
            <p:nvSpPr>
              <p:cNvPr id="14" name="Oval 13"/>
              <p:cNvSpPr/>
              <p:nvPr/>
            </p:nvSpPr>
            <p:spPr>
              <a:xfrm>
                <a:off x="3929058" y="4143380"/>
                <a:ext cx="357190" cy="357190"/>
              </a:xfrm>
              <a:prstGeom prst="ellipse">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solidFill>
                    <a:srgbClr val="FF0000"/>
                  </a:solidFill>
                </a:endParaRPr>
              </a:p>
            </p:txBody>
          </p:sp>
          <p:cxnSp>
            <p:nvCxnSpPr>
              <p:cNvPr id="15" name="Straight Arrow Connector 14"/>
              <p:cNvCxnSpPr>
                <a:stCxn id="9" idx="6"/>
                <a:endCxn id="13" idx="2"/>
              </p:cNvCxnSpPr>
              <p:nvPr/>
            </p:nvCxnSpPr>
            <p:spPr>
              <a:xfrm>
                <a:off x="1643042" y="2250273"/>
                <a:ext cx="2286016" cy="10001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6"/>
                <a:endCxn id="12" idx="2"/>
              </p:cNvCxnSpPr>
              <p:nvPr/>
            </p:nvCxnSpPr>
            <p:spPr>
              <a:xfrm>
                <a:off x="1643042" y="2250273"/>
                <a:ext cx="22860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6"/>
                <a:endCxn id="14" idx="2"/>
              </p:cNvCxnSpPr>
              <p:nvPr/>
            </p:nvCxnSpPr>
            <p:spPr>
              <a:xfrm>
                <a:off x="1643042" y="2250273"/>
                <a:ext cx="2286016" cy="20717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6"/>
                <a:endCxn id="12" idx="2"/>
              </p:cNvCxnSpPr>
              <p:nvPr/>
            </p:nvCxnSpPr>
            <p:spPr>
              <a:xfrm flipV="1">
                <a:off x="1643042" y="2250273"/>
                <a:ext cx="2286016" cy="10001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10" idx="6"/>
                <a:endCxn id="13" idx="2"/>
              </p:cNvCxnSpPr>
              <p:nvPr/>
            </p:nvCxnSpPr>
            <p:spPr>
              <a:xfrm>
                <a:off x="1643042" y="3250405"/>
                <a:ext cx="2286016"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stCxn id="10" idx="6"/>
                <a:endCxn id="14" idx="2"/>
              </p:cNvCxnSpPr>
              <p:nvPr/>
            </p:nvCxnSpPr>
            <p:spPr>
              <a:xfrm>
                <a:off x="1643042" y="3250405"/>
                <a:ext cx="2286016" cy="107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a:stCxn id="11" idx="6"/>
                <a:endCxn id="14" idx="2"/>
              </p:cNvCxnSpPr>
              <p:nvPr/>
            </p:nvCxnSpPr>
            <p:spPr>
              <a:xfrm>
                <a:off x="1643042" y="4321975"/>
                <a:ext cx="2286016" cy="1588"/>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2" name="Straight Arrow Connector 21"/>
              <p:cNvCxnSpPr>
                <a:stCxn id="11" idx="6"/>
                <a:endCxn id="13" idx="2"/>
              </p:cNvCxnSpPr>
              <p:nvPr/>
            </p:nvCxnSpPr>
            <p:spPr>
              <a:xfrm flipV="1">
                <a:off x="1643042" y="3250405"/>
                <a:ext cx="2286016" cy="107157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3" name="Straight Arrow Connector 22"/>
              <p:cNvCxnSpPr>
                <a:stCxn id="11" idx="6"/>
                <a:endCxn id="12" idx="2"/>
              </p:cNvCxnSpPr>
              <p:nvPr/>
            </p:nvCxnSpPr>
            <p:spPr>
              <a:xfrm flipV="1">
                <a:off x="1643042" y="2250273"/>
                <a:ext cx="2286016" cy="2071702"/>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4" name="TextBox 23"/>
              <p:cNvSpPr txBox="1"/>
              <p:nvPr/>
            </p:nvSpPr>
            <p:spPr>
              <a:xfrm>
                <a:off x="1285852" y="2059536"/>
                <a:ext cx="428627" cy="277227"/>
              </a:xfrm>
              <a:prstGeom prst="rect">
                <a:avLst/>
              </a:prstGeom>
              <a:noFill/>
            </p:spPr>
            <p:txBody>
              <a:bodyPr wrap="square" rtlCol="1">
                <a:spAutoFit/>
              </a:bodyPr>
              <a:lstStyle/>
              <a:p>
                <a:endParaRPr lang="fa-IR" sz="1100" baseline="-25000" dirty="0"/>
              </a:p>
            </p:txBody>
          </p:sp>
          <p:sp>
            <p:nvSpPr>
              <p:cNvPr id="25" name="TextBox 24"/>
              <p:cNvSpPr txBox="1"/>
              <p:nvPr/>
            </p:nvSpPr>
            <p:spPr>
              <a:xfrm>
                <a:off x="1285852" y="3071808"/>
                <a:ext cx="479974" cy="277227"/>
              </a:xfrm>
              <a:prstGeom prst="rect">
                <a:avLst/>
              </a:prstGeom>
              <a:noFill/>
            </p:spPr>
            <p:txBody>
              <a:bodyPr wrap="square" rtlCol="1">
                <a:spAutoFit/>
              </a:bodyPr>
              <a:lstStyle/>
              <a:p>
                <a:endParaRPr lang="fa-IR" sz="1100" baseline="-25000" dirty="0"/>
              </a:p>
            </p:txBody>
          </p:sp>
          <p:sp>
            <p:nvSpPr>
              <p:cNvPr id="26" name="TextBox 25"/>
              <p:cNvSpPr txBox="1"/>
              <p:nvPr/>
            </p:nvSpPr>
            <p:spPr>
              <a:xfrm>
                <a:off x="1285852" y="4143381"/>
                <a:ext cx="428627" cy="277227"/>
              </a:xfrm>
              <a:prstGeom prst="rect">
                <a:avLst/>
              </a:prstGeom>
              <a:noFill/>
            </p:spPr>
            <p:txBody>
              <a:bodyPr wrap="square" rtlCol="1">
                <a:spAutoFit/>
              </a:bodyPr>
              <a:lstStyle/>
              <a:p>
                <a:endParaRPr lang="fa-IR" sz="1100" baseline="-25000" dirty="0"/>
              </a:p>
            </p:txBody>
          </p:sp>
          <p:cxnSp>
            <p:nvCxnSpPr>
              <p:cNvPr id="27" name="Straight Connector 26"/>
              <p:cNvCxnSpPr/>
              <p:nvPr/>
            </p:nvCxnSpPr>
            <p:spPr>
              <a:xfrm rot="5400000">
                <a:off x="1298452" y="2749545"/>
                <a:ext cx="357189" cy="1588"/>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1298452" y="3821115"/>
                <a:ext cx="357189" cy="1588"/>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3963982" y="2749545"/>
                <a:ext cx="357190" cy="1588"/>
              </a:xfrm>
              <a:prstGeom prst="line">
                <a:avLst/>
              </a:prstGeom>
              <a:ln w="254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3963982" y="3821115"/>
                <a:ext cx="357190" cy="1588"/>
              </a:xfrm>
              <a:prstGeom prst="line">
                <a:avLst/>
              </a:prstGeom>
              <a:ln w="2540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929059" y="2071678"/>
                <a:ext cx="428627" cy="353465"/>
              </a:xfrm>
              <a:prstGeom prst="rect">
                <a:avLst/>
              </a:prstGeom>
              <a:noFill/>
            </p:spPr>
            <p:txBody>
              <a:bodyPr wrap="square" rtlCol="1">
                <a:spAutoFit/>
              </a:bodyPr>
              <a:lstStyle/>
              <a:p>
                <a:r>
                  <a:rPr lang="en-US" sz="1100" dirty="0"/>
                  <a:t>y</a:t>
                </a:r>
                <a:r>
                  <a:rPr lang="en-US" sz="1100" baseline="-25000" dirty="0"/>
                  <a:t>1</a:t>
                </a:r>
                <a:endParaRPr lang="fa-IR" sz="1100" baseline="-25000" dirty="0"/>
              </a:p>
            </p:txBody>
          </p:sp>
          <p:sp>
            <p:nvSpPr>
              <p:cNvPr id="32" name="TextBox 31"/>
              <p:cNvSpPr txBox="1"/>
              <p:nvPr/>
            </p:nvSpPr>
            <p:spPr>
              <a:xfrm>
                <a:off x="3929059" y="3059669"/>
                <a:ext cx="428627" cy="353465"/>
              </a:xfrm>
              <a:prstGeom prst="rect">
                <a:avLst/>
              </a:prstGeom>
              <a:noFill/>
            </p:spPr>
            <p:txBody>
              <a:bodyPr wrap="square" rtlCol="1">
                <a:spAutoFit/>
              </a:bodyPr>
              <a:lstStyle/>
              <a:p>
                <a:r>
                  <a:rPr lang="en-US" sz="1100" dirty="0" err="1"/>
                  <a:t>y</a:t>
                </a:r>
                <a:r>
                  <a:rPr lang="en-US" sz="1100" baseline="-25000" dirty="0" err="1"/>
                  <a:t>i</a:t>
                </a:r>
                <a:endParaRPr lang="fa-IR" sz="1100" baseline="-25000" dirty="0"/>
              </a:p>
            </p:txBody>
          </p:sp>
          <p:sp>
            <p:nvSpPr>
              <p:cNvPr id="33" name="TextBox 32"/>
              <p:cNvSpPr txBox="1"/>
              <p:nvPr/>
            </p:nvSpPr>
            <p:spPr>
              <a:xfrm>
                <a:off x="3929059" y="4131239"/>
                <a:ext cx="428627" cy="353465"/>
              </a:xfrm>
              <a:prstGeom prst="rect">
                <a:avLst/>
              </a:prstGeom>
              <a:noFill/>
            </p:spPr>
            <p:txBody>
              <a:bodyPr wrap="square" rtlCol="1">
                <a:spAutoFit/>
              </a:bodyPr>
              <a:lstStyle/>
              <a:p>
                <a:r>
                  <a:rPr lang="en-US" sz="1100" dirty="0" err="1"/>
                  <a:t>y</a:t>
                </a:r>
                <a:r>
                  <a:rPr lang="en-US" sz="1100" baseline="-25000" dirty="0" err="1"/>
                  <a:t>n</a:t>
                </a:r>
                <a:endParaRPr lang="fa-IR" sz="1100" baseline="-25000" dirty="0"/>
              </a:p>
            </p:txBody>
          </p:sp>
        </p:grpSp>
        <p:pic>
          <p:nvPicPr>
            <p:cNvPr id="34" name="Picture 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571604" y="1285860"/>
              <a:ext cx="885825" cy="190500"/>
            </a:xfrm>
            <a:prstGeom prst="rect">
              <a:avLst/>
            </a:prstGeom>
            <a:noFill/>
          </p:spPr>
        </p:pic>
        <p:cxnSp>
          <p:nvCxnSpPr>
            <p:cNvPr id="53" name="Straight Arrow Connector 52"/>
            <p:cNvCxnSpPr/>
            <p:nvPr/>
          </p:nvCxnSpPr>
          <p:spPr>
            <a:xfrm>
              <a:off x="571472" y="1928802"/>
              <a:ext cx="35719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4" name="TextBox 53"/>
            <p:cNvSpPr txBox="1"/>
            <p:nvPr/>
          </p:nvSpPr>
          <p:spPr>
            <a:xfrm>
              <a:off x="214282" y="1714488"/>
              <a:ext cx="500066" cy="338554"/>
            </a:xfrm>
            <a:prstGeom prst="rect">
              <a:avLst/>
            </a:prstGeom>
            <a:noFill/>
          </p:spPr>
          <p:txBody>
            <a:bodyPr wrap="square" rtlCol="1">
              <a:spAutoFit/>
            </a:bodyPr>
            <a:lstStyle/>
            <a:p>
              <a:r>
                <a:rPr lang="en-US" sz="1600" dirty="0"/>
                <a:t>x</a:t>
              </a:r>
              <a:r>
                <a:rPr lang="en-US" sz="1600" baseline="-25000" dirty="0"/>
                <a:t>1</a:t>
              </a:r>
              <a:endParaRPr lang="fa-IR" sz="1600" baseline="-25000" dirty="0"/>
            </a:p>
          </p:txBody>
        </p:sp>
        <p:sp>
          <p:nvSpPr>
            <p:cNvPr id="55" name="TextBox 54"/>
            <p:cNvSpPr txBox="1"/>
            <p:nvPr/>
          </p:nvSpPr>
          <p:spPr>
            <a:xfrm>
              <a:off x="214282" y="2500306"/>
              <a:ext cx="500066" cy="338554"/>
            </a:xfrm>
            <a:prstGeom prst="rect">
              <a:avLst/>
            </a:prstGeom>
            <a:noFill/>
          </p:spPr>
          <p:txBody>
            <a:bodyPr wrap="square" rtlCol="1">
              <a:spAutoFit/>
            </a:bodyPr>
            <a:lstStyle/>
            <a:p>
              <a:r>
                <a:rPr lang="en-US" sz="1600" dirty="0"/>
                <a:t>x</a:t>
              </a:r>
              <a:r>
                <a:rPr lang="en-US" sz="1600" baseline="-25000" dirty="0"/>
                <a:t>i</a:t>
              </a:r>
              <a:endParaRPr lang="fa-IR" sz="1600" baseline="-25000" dirty="0"/>
            </a:p>
          </p:txBody>
        </p:sp>
        <p:sp>
          <p:nvSpPr>
            <p:cNvPr id="56" name="TextBox 55"/>
            <p:cNvSpPr txBox="1"/>
            <p:nvPr/>
          </p:nvSpPr>
          <p:spPr>
            <a:xfrm>
              <a:off x="214282" y="3214686"/>
              <a:ext cx="500066" cy="338554"/>
            </a:xfrm>
            <a:prstGeom prst="rect">
              <a:avLst/>
            </a:prstGeom>
            <a:noFill/>
          </p:spPr>
          <p:txBody>
            <a:bodyPr wrap="square" rtlCol="1">
              <a:spAutoFit/>
            </a:bodyPr>
            <a:lstStyle/>
            <a:p>
              <a:r>
                <a:rPr lang="en-US" sz="1600" dirty="0" err="1"/>
                <a:t>x</a:t>
              </a:r>
              <a:r>
                <a:rPr lang="en-US" sz="1600" baseline="-25000" dirty="0" err="1"/>
                <a:t>n</a:t>
              </a:r>
              <a:endParaRPr lang="fa-IR" sz="1600" baseline="-25000" dirty="0"/>
            </a:p>
          </p:txBody>
        </p:sp>
        <p:cxnSp>
          <p:nvCxnSpPr>
            <p:cNvPr id="57" name="Straight Arrow Connector 56"/>
            <p:cNvCxnSpPr/>
            <p:nvPr/>
          </p:nvCxnSpPr>
          <p:spPr>
            <a:xfrm>
              <a:off x="571472" y="2643182"/>
              <a:ext cx="35719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a:off x="571472" y="3429000"/>
              <a:ext cx="35719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0" name="Shape 59"/>
            <p:cNvCxnSpPr>
              <a:stCxn id="31" idx="3"/>
              <a:endCxn id="24" idx="0"/>
            </p:cNvCxnSpPr>
            <p:nvPr/>
          </p:nvCxnSpPr>
          <p:spPr>
            <a:xfrm flipH="1" flipV="1">
              <a:off x="1088151" y="1785926"/>
              <a:ext cx="2126527" cy="139792"/>
            </a:xfrm>
            <a:prstGeom prst="bentConnector4">
              <a:avLst>
                <a:gd name="adj1" fmla="val -10750"/>
                <a:gd name="adj2" fmla="val 263529"/>
              </a:avLst>
            </a:prstGeom>
            <a:ln w="2540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3" name="Shape 62"/>
            <p:cNvCxnSpPr/>
            <p:nvPr/>
          </p:nvCxnSpPr>
          <p:spPr>
            <a:xfrm flipH="1" flipV="1">
              <a:off x="1088151" y="2500306"/>
              <a:ext cx="2126527" cy="139792"/>
            </a:xfrm>
            <a:prstGeom prst="bentConnector4">
              <a:avLst>
                <a:gd name="adj1" fmla="val -10750"/>
                <a:gd name="adj2" fmla="val 249902"/>
              </a:avLst>
            </a:prstGeom>
            <a:ln w="2540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4" name="Shape 63"/>
            <p:cNvCxnSpPr/>
            <p:nvPr/>
          </p:nvCxnSpPr>
          <p:spPr>
            <a:xfrm flipH="1" flipV="1">
              <a:off x="1071538" y="3286124"/>
              <a:ext cx="2126527" cy="139792"/>
            </a:xfrm>
            <a:prstGeom prst="bentConnector4">
              <a:avLst>
                <a:gd name="adj1" fmla="val -10750"/>
                <a:gd name="adj2" fmla="val 249902"/>
              </a:avLst>
            </a:prstGeom>
            <a:ln w="2540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66" name="TextBox 65"/>
          <p:cNvSpPr txBox="1"/>
          <p:nvPr/>
        </p:nvSpPr>
        <p:spPr>
          <a:xfrm>
            <a:off x="4286248" y="2214554"/>
            <a:ext cx="571504" cy="369332"/>
          </a:xfrm>
          <a:prstGeom prst="rect">
            <a:avLst/>
          </a:prstGeom>
          <a:noFill/>
        </p:spPr>
        <p:txBody>
          <a:bodyPr wrap="square" rtlCol="1">
            <a:spAutoFit/>
          </a:bodyPr>
          <a:lstStyle/>
          <a:p>
            <a:r>
              <a:rPr lang="en-US" dirty="0"/>
              <a:t>OR</a:t>
            </a:r>
            <a:endParaRPr lang="fa-IR" dirty="0"/>
          </a:p>
        </p:txBody>
      </p:sp>
      <p:grpSp>
        <p:nvGrpSpPr>
          <p:cNvPr id="168" name="Group 167"/>
          <p:cNvGrpSpPr/>
          <p:nvPr/>
        </p:nvGrpSpPr>
        <p:grpSpPr>
          <a:xfrm>
            <a:off x="5072066" y="1214422"/>
            <a:ext cx="3071835" cy="2500330"/>
            <a:chOff x="5072065" y="1071546"/>
            <a:chExt cx="3071835" cy="2500330"/>
          </a:xfrm>
        </p:grpSpPr>
        <p:sp>
          <p:nvSpPr>
            <p:cNvPr id="67" name="Oval 66"/>
            <p:cNvSpPr/>
            <p:nvPr/>
          </p:nvSpPr>
          <p:spPr>
            <a:xfrm>
              <a:off x="5357818" y="2143116"/>
              <a:ext cx="500066" cy="571504"/>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sz="1200" dirty="0"/>
                <a:t>y</a:t>
              </a:r>
              <a:r>
                <a:rPr lang="en-US" sz="1200" baseline="-25000" dirty="0"/>
                <a:t>1</a:t>
              </a:r>
              <a:endParaRPr lang="fa-IR" sz="1200" baseline="-25000" dirty="0"/>
            </a:p>
          </p:txBody>
        </p:sp>
        <p:cxnSp>
          <p:nvCxnSpPr>
            <p:cNvPr id="71" name="Straight Connector 70"/>
            <p:cNvCxnSpPr/>
            <p:nvPr/>
          </p:nvCxnSpPr>
          <p:spPr>
            <a:xfrm>
              <a:off x="5929322" y="2428868"/>
              <a:ext cx="428628" cy="1588"/>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000892" y="2428868"/>
              <a:ext cx="428628" cy="1588"/>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6429388" y="2143116"/>
              <a:ext cx="500066" cy="571504"/>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sz="1200" dirty="0" err="1"/>
                <a:t>y</a:t>
              </a:r>
              <a:r>
                <a:rPr lang="en-US" sz="1200" baseline="-25000" dirty="0" err="1"/>
                <a:t>i</a:t>
              </a:r>
              <a:endParaRPr lang="fa-IR" sz="1200" baseline="-25000" dirty="0"/>
            </a:p>
          </p:txBody>
        </p:sp>
        <p:sp>
          <p:nvSpPr>
            <p:cNvPr id="78" name="Oval 77"/>
            <p:cNvSpPr/>
            <p:nvPr/>
          </p:nvSpPr>
          <p:spPr>
            <a:xfrm>
              <a:off x="7500958" y="2143116"/>
              <a:ext cx="500066" cy="571504"/>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dirty="0"/>
            </a:p>
          </p:txBody>
        </p:sp>
        <p:sp>
          <p:nvSpPr>
            <p:cNvPr id="79" name="Rectangle 78"/>
            <p:cNvSpPr/>
            <p:nvPr/>
          </p:nvSpPr>
          <p:spPr>
            <a:xfrm>
              <a:off x="7602509" y="2285992"/>
              <a:ext cx="327077" cy="307777"/>
            </a:xfrm>
            <a:prstGeom prst="rect">
              <a:avLst/>
            </a:prstGeom>
          </p:spPr>
          <p:txBody>
            <a:bodyPr wrap="none">
              <a:spAutoFit/>
            </a:bodyPr>
            <a:lstStyle/>
            <a:p>
              <a:pPr algn="ctr"/>
              <a:r>
                <a:rPr lang="en-US" sz="1400" dirty="0" err="1"/>
                <a:t>y</a:t>
              </a:r>
              <a:r>
                <a:rPr lang="en-US" sz="1400" baseline="-25000" dirty="0" err="1"/>
                <a:t>n</a:t>
              </a:r>
              <a:endParaRPr lang="fa-IR" sz="1400" baseline="-25000" dirty="0"/>
            </a:p>
          </p:txBody>
        </p:sp>
        <p:cxnSp>
          <p:nvCxnSpPr>
            <p:cNvPr id="81" name="Elbow Connector 80"/>
            <p:cNvCxnSpPr>
              <a:stCxn id="67" idx="4"/>
            </p:cNvCxnSpPr>
            <p:nvPr/>
          </p:nvCxnSpPr>
          <p:spPr>
            <a:xfrm rot="5400000" flipH="1">
              <a:off x="4732736" y="1839505"/>
              <a:ext cx="1214446" cy="535785"/>
            </a:xfrm>
            <a:prstGeom prst="bentConnector3">
              <a:avLst>
                <a:gd name="adj1" fmla="val -18823"/>
              </a:avLst>
            </a:prstGeom>
            <a:ln>
              <a:tailEnd type="diamond"/>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rot="16200000" flipV="1">
              <a:off x="5197083" y="1232281"/>
              <a:ext cx="1500198" cy="1464479"/>
            </a:xfrm>
            <a:prstGeom prst="bentConnector3">
              <a:avLst>
                <a:gd name="adj1" fmla="val -19206"/>
              </a:avLst>
            </a:prstGeom>
            <a:ln>
              <a:tailEnd type="oval"/>
            </a:ln>
          </p:spPr>
          <p:style>
            <a:lnRef idx="1">
              <a:schemeClr val="accent2"/>
            </a:lnRef>
            <a:fillRef idx="0">
              <a:schemeClr val="accent2"/>
            </a:fillRef>
            <a:effectRef idx="0">
              <a:schemeClr val="accent2"/>
            </a:effectRef>
            <a:fontRef idx="minor">
              <a:schemeClr val="tx1"/>
            </a:fontRef>
          </p:style>
        </p:cxnSp>
        <p:cxnSp>
          <p:nvCxnSpPr>
            <p:cNvPr id="116" name="Shape 115"/>
            <p:cNvCxnSpPr>
              <a:stCxn id="78" idx="4"/>
            </p:cNvCxnSpPr>
            <p:nvPr/>
          </p:nvCxnSpPr>
          <p:spPr>
            <a:xfrm rot="5400000" flipH="1">
              <a:off x="5697149" y="660778"/>
              <a:ext cx="1643074" cy="2464611"/>
            </a:xfrm>
            <a:prstGeom prst="bentConnector4">
              <a:avLst>
                <a:gd name="adj1" fmla="val -24928"/>
                <a:gd name="adj2" fmla="val 99903"/>
              </a:avLst>
            </a:prstGeom>
            <a:ln>
              <a:solidFill>
                <a:srgbClr val="00B050"/>
              </a:solidFill>
              <a:tailEnd type="oval"/>
            </a:ln>
          </p:spPr>
          <p:style>
            <a:lnRef idx="1">
              <a:schemeClr val="accent1"/>
            </a:lnRef>
            <a:fillRef idx="0">
              <a:schemeClr val="accent1"/>
            </a:fillRef>
            <a:effectRef idx="0">
              <a:schemeClr val="accent1"/>
            </a:effectRef>
            <a:fontRef idx="minor">
              <a:schemeClr val="tx1"/>
            </a:fontRef>
          </p:style>
        </p:cxnSp>
        <p:cxnSp>
          <p:nvCxnSpPr>
            <p:cNvPr id="127" name="Curved Connector 126"/>
            <p:cNvCxnSpPr>
              <a:endCxn id="67" idx="0"/>
            </p:cNvCxnSpPr>
            <p:nvPr/>
          </p:nvCxnSpPr>
          <p:spPr>
            <a:xfrm rot="16200000" flipH="1">
              <a:off x="5018487" y="1553752"/>
              <a:ext cx="642942" cy="53578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8" name="Curved Connector 127"/>
            <p:cNvCxnSpPr>
              <a:endCxn id="77" idx="0"/>
            </p:cNvCxnSpPr>
            <p:nvPr/>
          </p:nvCxnSpPr>
          <p:spPr>
            <a:xfrm>
              <a:off x="5072068" y="1500176"/>
              <a:ext cx="1607353" cy="64294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Curved Connector 130"/>
            <p:cNvCxnSpPr>
              <a:endCxn id="78" idx="0"/>
            </p:cNvCxnSpPr>
            <p:nvPr/>
          </p:nvCxnSpPr>
          <p:spPr>
            <a:xfrm>
              <a:off x="5072068" y="1500176"/>
              <a:ext cx="2678923" cy="64294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9" name="Curved Connector 138"/>
            <p:cNvCxnSpPr>
              <a:endCxn id="67" idx="0"/>
            </p:cNvCxnSpPr>
            <p:nvPr/>
          </p:nvCxnSpPr>
          <p:spPr>
            <a:xfrm rot="16200000" flipH="1">
              <a:off x="4947051" y="1482316"/>
              <a:ext cx="928692" cy="392907"/>
            </a:xfrm>
            <a:prstGeom prst="curved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2" name="Curved Connector 141"/>
            <p:cNvCxnSpPr>
              <a:endCxn id="77" idx="0"/>
            </p:cNvCxnSpPr>
            <p:nvPr/>
          </p:nvCxnSpPr>
          <p:spPr>
            <a:xfrm>
              <a:off x="5214942" y="1214422"/>
              <a:ext cx="1464479" cy="928694"/>
            </a:xfrm>
            <a:prstGeom prst="curved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5" name="Curved Connector 144"/>
            <p:cNvCxnSpPr>
              <a:endCxn id="78" idx="0"/>
            </p:cNvCxnSpPr>
            <p:nvPr/>
          </p:nvCxnSpPr>
          <p:spPr>
            <a:xfrm>
              <a:off x="5214942" y="1214422"/>
              <a:ext cx="2536049" cy="928694"/>
            </a:xfrm>
            <a:prstGeom prst="curved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0" name="Curved Connector 149"/>
            <p:cNvCxnSpPr>
              <a:endCxn id="67" idx="0"/>
            </p:cNvCxnSpPr>
            <p:nvPr/>
          </p:nvCxnSpPr>
          <p:spPr>
            <a:xfrm rot="16200000" flipH="1">
              <a:off x="4911330" y="1446595"/>
              <a:ext cx="1071570" cy="321471"/>
            </a:xfrm>
            <a:prstGeom prst="curvedConnector3">
              <a:avLst>
                <a:gd name="adj1" fmla="val 50000"/>
              </a:avLst>
            </a:prstGeom>
            <a:ln>
              <a:solidFill>
                <a:srgbClr val="00B050"/>
              </a:solidFill>
              <a:tailEnd type="arrow"/>
            </a:ln>
          </p:spPr>
          <p:style>
            <a:lnRef idx="1">
              <a:schemeClr val="accent2"/>
            </a:lnRef>
            <a:fillRef idx="0">
              <a:schemeClr val="accent2"/>
            </a:fillRef>
            <a:effectRef idx="0">
              <a:schemeClr val="accent2"/>
            </a:effectRef>
            <a:fontRef idx="minor">
              <a:schemeClr val="tx1"/>
            </a:fontRef>
          </p:style>
        </p:cxnSp>
        <p:cxnSp>
          <p:nvCxnSpPr>
            <p:cNvPr id="153" name="Curved Connector 152"/>
            <p:cNvCxnSpPr>
              <a:endCxn id="77" idx="0"/>
            </p:cNvCxnSpPr>
            <p:nvPr/>
          </p:nvCxnSpPr>
          <p:spPr>
            <a:xfrm>
              <a:off x="5286382" y="1071548"/>
              <a:ext cx="1393039" cy="1071568"/>
            </a:xfrm>
            <a:prstGeom prst="curvedConnector2">
              <a:avLst/>
            </a:prstGeom>
            <a:ln>
              <a:solidFill>
                <a:srgbClr val="00B050"/>
              </a:solidFill>
              <a:tailEnd type="arrow"/>
            </a:ln>
          </p:spPr>
          <p:style>
            <a:lnRef idx="1">
              <a:schemeClr val="accent2"/>
            </a:lnRef>
            <a:fillRef idx="0">
              <a:schemeClr val="accent2"/>
            </a:fillRef>
            <a:effectRef idx="0">
              <a:schemeClr val="accent2"/>
            </a:effectRef>
            <a:fontRef idx="minor">
              <a:schemeClr val="tx1"/>
            </a:fontRef>
          </p:style>
        </p:cxnSp>
        <p:cxnSp>
          <p:nvCxnSpPr>
            <p:cNvPr id="156" name="Curved Connector 155"/>
            <p:cNvCxnSpPr>
              <a:endCxn id="78" idx="0"/>
            </p:cNvCxnSpPr>
            <p:nvPr/>
          </p:nvCxnSpPr>
          <p:spPr>
            <a:xfrm>
              <a:off x="5286380" y="1071546"/>
              <a:ext cx="2464611" cy="1071570"/>
            </a:xfrm>
            <a:prstGeom prst="curvedConnector2">
              <a:avLst/>
            </a:prstGeom>
            <a:ln>
              <a:solidFill>
                <a:srgbClr val="00B050"/>
              </a:solidFill>
              <a:tailEnd type="arrow"/>
            </a:ln>
          </p:spPr>
          <p:style>
            <a:lnRef idx="1">
              <a:schemeClr val="accent2"/>
            </a:lnRef>
            <a:fillRef idx="0">
              <a:schemeClr val="accent2"/>
            </a:fillRef>
            <a:effectRef idx="0">
              <a:schemeClr val="accent2"/>
            </a:effectRef>
            <a:fontRef idx="minor">
              <a:schemeClr val="tx1"/>
            </a:fontRef>
          </p:style>
        </p:cxnSp>
        <p:cxnSp>
          <p:nvCxnSpPr>
            <p:cNvPr id="161" name="Straight Arrow Connector 160"/>
            <p:cNvCxnSpPr/>
            <p:nvPr/>
          </p:nvCxnSpPr>
          <p:spPr>
            <a:xfrm rot="5400000" flipH="1" flipV="1">
              <a:off x="5358612" y="2999578"/>
              <a:ext cx="571504" cy="15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63" name="Straight Arrow Connector 162"/>
            <p:cNvCxnSpPr/>
            <p:nvPr/>
          </p:nvCxnSpPr>
          <p:spPr>
            <a:xfrm rot="5400000" flipH="1" flipV="1">
              <a:off x="6430182" y="2999578"/>
              <a:ext cx="571504" cy="15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p:cNvCxnSpPr/>
            <p:nvPr/>
          </p:nvCxnSpPr>
          <p:spPr>
            <a:xfrm rot="5400000" flipH="1" flipV="1">
              <a:off x="7501752" y="2999578"/>
              <a:ext cx="571504" cy="158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65" name="TextBox 164"/>
            <p:cNvSpPr txBox="1"/>
            <p:nvPr/>
          </p:nvSpPr>
          <p:spPr>
            <a:xfrm>
              <a:off x="5500694" y="3233322"/>
              <a:ext cx="357190" cy="338554"/>
            </a:xfrm>
            <a:prstGeom prst="rect">
              <a:avLst/>
            </a:prstGeom>
            <a:noFill/>
          </p:spPr>
          <p:txBody>
            <a:bodyPr wrap="square" rtlCol="1">
              <a:spAutoFit/>
            </a:bodyPr>
            <a:lstStyle/>
            <a:p>
              <a:r>
                <a:rPr lang="en-US" sz="1600" dirty="0"/>
                <a:t>x</a:t>
              </a:r>
              <a:r>
                <a:rPr lang="en-US" sz="1600" baseline="-25000" dirty="0"/>
                <a:t>1</a:t>
              </a:r>
              <a:endParaRPr lang="fa-IR" sz="1600" baseline="-25000" dirty="0"/>
            </a:p>
          </p:txBody>
        </p:sp>
        <p:sp>
          <p:nvSpPr>
            <p:cNvPr id="166" name="TextBox 165"/>
            <p:cNvSpPr txBox="1"/>
            <p:nvPr/>
          </p:nvSpPr>
          <p:spPr>
            <a:xfrm>
              <a:off x="6572264" y="3214686"/>
              <a:ext cx="500066" cy="338554"/>
            </a:xfrm>
            <a:prstGeom prst="rect">
              <a:avLst/>
            </a:prstGeom>
            <a:noFill/>
          </p:spPr>
          <p:txBody>
            <a:bodyPr wrap="square" rtlCol="1">
              <a:spAutoFit/>
            </a:bodyPr>
            <a:lstStyle/>
            <a:p>
              <a:r>
                <a:rPr lang="en-US" sz="1600" dirty="0"/>
                <a:t>x</a:t>
              </a:r>
              <a:r>
                <a:rPr lang="en-US" sz="1600" baseline="-25000" dirty="0"/>
                <a:t>i</a:t>
              </a:r>
              <a:endParaRPr lang="fa-IR" sz="1600" baseline="-25000" dirty="0"/>
            </a:p>
          </p:txBody>
        </p:sp>
        <p:sp>
          <p:nvSpPr>
            <p:cNvPr id="167" name="TextBox 166"/>
            <p:cNvSpPr txBox="1"/>
            <p:nvPr/>
          </p:nvSpPr>
          <p:spPr>
            <a:xfrm>
              <a:off x="7643834" y="3214686"/>
              <a:ext cx="500066" cy="338554"/>
            </a:xfrm>
            <a:prstGeom prst="rect">
              <a:avLst/>
            </a:prstGeom>
            <a:noFill/>
          </p:spPr>
          <p:txBody>
            <a:bodyPr wrap="square" rtlCol="1">
              <a:spAutoFit/>
            </a:bodyPr>
            <a:lstStyle/>
            <a:p>
              <a:r>
                <a:rPr lang="en-US" sz="1600" dirty="0" err="1"/>
                <a:t>x</a:t>
              </a:r>
              <a:r>
                <a:rPr lang="en-US" sz="1600" baseline="-25000" dirty="0" err="1"/>
                <a:t>n</a:t>
              </a:r>
              <a:endParaRPr lang="fa-IR" sz="1600" baseline="-25000" dirty="0"/>
            </a:p>
          </p:txBody>
        </p:sp>
      </p:grpSp>
      <p:pic>
        <p:nvPicPr>
          <p:cNvPr id="169" name="Picture 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929454" y="1214422"/>
            <a:ext cx="885825" cy="190500"/>
          </a:xfrm>
          <a:prstGeom prst="rect">
            <a:avLst/>
          </a:prstGeom>
          <a:noFill/>
        </p:spPr>
      </p:pic>
      <p:sp>
        <p:nvSpPr>
          <p:cNvPr id="1638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163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a-IR"/>
          </a:p>
        </p:txBody>
      </p:sp>
      <p:sp>
        <p:nvSpPr>
          <p:cNvPr id="174" name="TextBox 173"/>
          <p:cNvSpPr txBox="1"/>
          <p:nvPr/>
        </p:nvSpPr>
        <p:spPr>
          <a:xfrm>
            <a:off x="500034" y="4143381"/>
            <a:ext cx="2786082" cy="2031325"/>
          </a:xfrm>
          <a:prstGeom prst="rect">
            <a:avLst/>
          </a:prstGeom>
          <a:noFill/>
        </p:spPr>
        <p:txBody>
          <a:bodyPr wrap="square" rtlCol="1">
            <a:spAutoFit/>
          </a:bodyPr>
          <a:lstStyle/>
          <a:p>
            <a:pPr marL="342900" indent="-342900"/>
            <a:r>
              <a:rPr lang="en-US" b="1" dirty="0">
                <a:solidFill>
                  <a:srgbClr val="0070C0"/>
                </a:solidFill>
              </a:rPr>
              <a:t>The iterations</a:t>
            </a:r>
            <a:endParaRPr lang="en-US" dirty="0"/>
          </a:p>
          <a:p>
            <a:pPr marL="342900" indent="-342900">
              <a:buAutoNum type="arabicParenBoth"/>
            </a:pPr>
            <a:r>
              <a:rPr lang="en-US" b="1" dirty="0"/>
              <a:t>x</a:t>
            </a:r>
            <a:r>
              <a:rPr lang="en-US" dirty="0"/>
              <a:t>:=</a:t>
            </a:r>
            <a:r>
              <a:rPr lang="en-US" sz="1200" dirty="0">
                <a:solidFill>
                  <a:srgbClr val="FF0000"/>
                </a:solidFill>
              </a:rPr>
              <a:t>disturbed or deformed </a:t>
            </a:r>
            <a:r>
              <a:rPr lang="en-US" b="1" dirty="0"/>
              <a:t>s</a:t>
            </a:r>
            <a:r>
              <a:rPr lang="en-US" dirty="0"/>
              <a:t>(p)</a:t>
            </a:r>
          </a:p>
          <a:p>
            <a:pPr marL="342900" indent="-342900">
              <a:buAutoNum type="arabicParenBoth"/>
            </a:pPr>
            <a:r>
              <a:rPr lang="en-US" b="1" dirty="0"/>
              <a:t>y</a:t>
            </a:r>
            <a:r>
              <a:rPr lang="en-US" baseline="-25000" dirty="0"/>
              <a:t>1</a:t>
            </a:r>
            <a:r>
              <a:rPr lang="en-US" baseline="30000" dirty="0"/>
              <a:t>T</a:t>
            </a:r>
            <a:r>
              <a:rPr lang="en-US" dirty="0"/>
              <a:t>=f(</a:t>
            </a:r>
            <a:r>
              <a:rPr lang="en-US" b="1" dirty="0" err="1"/>
              <a:t>x</a:t>
            </a:r>
            <a:r>
              <a:rPr lang="en-US" baseline="30000" dirty="0" err="1"/>
              <a:t>T</a:t>
            </a:r>
            <a:r>
              <a:rPr lang="en-US" dirty="0" err="1"/>
              <a:t>W</a:t>
            </a:r>
            <a:r>
              <a:rPr lang="en-US" dirty="0"/>
              <a:t>)</a:t>
            </a:r>
          </a:p>
          <a:p>
            <a:pPr marL="342900" indent="-342900">
              <a:buAutoNum type="arabicParenBoth"/>
            </a:pPr>
            <a:r>
              <a:rPr lang="en-US" b="1" dirty="0"/>
              <a:t>y</a:t>
            </a:r>
            <a:r>
              <a:rPr lang="en-US" baseline="-25000" dirty="0"/>
              <a:t>2</a:t>
            </a:r>
            <a:r>
              <a:rPr lang="en-US" baseline="30000" dirty="0"/>
              <a:t>T</a:t>
            </a:r>
            <a:r>
              <a:rPr lang="en-US" dirty="0"/>
              <a:t>=f(</a:t>
            </a:r>
            <a:r>
              <a:rPr lang="en-US" b="1" dirty="0"/>
              <a:t>y</a:t>
            </a:r>
            <a:r>
              <a:rPr lang="en-US" baseline="-25000" dirty="0"/>
              <a:t>1</a:t>
            </a:r>
            <a:r>
              <a:rPr lang="en-US" baseline="30000" dirty="0"/>
              <a:t>T</a:t>
            </a:r>
            <a:r>
              <a:rPr lang="en-US" dirty="0"/>
              <a:t>W)</a:t>
            </a:r>
          </a:p>
          <a:p>
            <a:pPr marL="342900" indent="-342900">
              <a:buAutoNum type="arabicParenBoth"/>
            </a:pPr>
            <a:r>
              <a:rPr lang="en-US" b="1" dirty="0"/>
              <a:t>y</a:t>
            </a:r>
            <a:r>
              <a:rPr lang="en-US" baseline="-25000" dirty="0"/>
              <a:t>3</a:t>
            </a:r>
            <a:r>
              <a:rPr lang="en-US" baseline="30000" dirty="0"/>
              <a:t>T</a:t>
            </a:r>
            <a:r>
              <a:rPr lang="en-US" dirty="0"/>
              <a:t>=f(</a:t>
            </a:r>
            <a:r>
              <a:rPr lang="en-US" b="1" dirty="0"/>
              <a:t>y</a:t>
            </a:r>
            <a:r>
              <a:rPr lang="en-US" baseline="-25000" dirty="0"/>
              <a:t>2</a:t>
            </a:r>
            <a:r>
              <a:rPr lang="en-US" baseline="30000" dirty="0"/>
              <a:t>T</a:t>
            </a:r>
            <a:r>
              <a:rPr lang="en-US" dirty="0"/>
              <a:t>W)</a:t>
            </a:r>
          </a:p>
          <a:p>
            <a:pPr marL="342900" indent="-342900"/>
            <a:r>
              <a:rPr lang="en-US" dirty="0"/>
              <a:t>.....</a:t>
            </a:r>
          </a:p>
          <a:p>
            <a:pPr marL="342900" indent="-342900"/>
            <a:r>
              <a:rPr lang="en-US" sz="1400" b="1" dirty="0">
                <a:solidFill>
                  <a:srgbClr val="00B050"/>
                </a:solidFill>
              </a:rPr>
              <a:t>up to stop threshold</a:t>
            </a:r>
          </a:p>
        </p:txBody>
      </p:sp>
      <p:sp>
        <p:nvSpPr>
          <p:cNvPr id="175" name="TextBox 174"/>
          <p:cNvSpPr txBox="1"/>
          <p:nvPr/>
        </p:nvSpPr>
        <p:spPr>
          <a:xfrm>
            <a:off x="1857356" y="2500306"/>
            <a:ext cx="620363" cy="369332"/>
          </a:xfrm>
          <a:prstGeom prst="rect">
            <a:avLst/>
          </a:prstGeom>
          <a:solidFill>
            <a:schemeClr val="bg1"/>
          </a:solidFill>
        </p:spPr>
        <p:txBody>
          <a:bodyPr wrap="none" rtlCol="1">
            <a:spAutoFit/>
          </a:bodyPr>
          <a:lstStyle/>
          <a:p>
            <a:r>
              <a:rPr lang="en-US" dirty="0" err="1"/>
              <a:t>W</a:t>
            </a:r>
            <a:r>
              <a:rPr lang="en-US" baseline="-25000" dirty="0" err="1"/>
              <a:t>n</a:t>
            </a:r>
            <a:r>
              <a:rPr lang="en-US" baseline="-25000" dirty="0"/>
              <a:t>*n</a:t>
            </a:r>
            <a:endParaRPr lang="fa-IR" baseline="-25000" dirty="0"/>
          </a:p>
        </p:txBody>
      </p:sp>
      <p:sp>
        <p:nvSpPr>
          <p:cNvPr id="176" name="TextBox 175"/>
          <p:cNvSpPr txBox="1"/>
          <p:nvPr/>
        </p:nvSpPr>
        <p:spPr>
          <a:xfrm>
            <a:off x="5929322" y="1428736"/>
            <a:ext cx="620363" cy="369332"/>
          </a:xfrm>
          <a:prstGeom prst="rect">
            <a:avLst/>
          </a:prstGeom>
          <a:solidFill>
            <a:schemeClr val="bg1"/>
          </a:solidFill>
        </p:spPr>
        <p:txBody>
          <a:bodyPr wrap="none" rtlCol="1">
            <a:spAutoFit/>
          </a:bodyPr>
          <a:lstStyle/>
          <a:p>
            <a:r>
              <a:rPr lang="en-US" dirty="0" err="1"/>
              <a:t>W</a:t>
            </a:r>
            <a:r>
              <a:rPr lang="en-US" baseline="-25000" dirty="0" err="1"/>
              <a:t>n</a:t>
            </a:r>
            <a:r>
              <a:rPr lang="en-US" baseline="-25000" dirty="0"/>
              <a:t>*n</a:t>
            </a:r>
            <a:endParaRPr lang="fa-IR" baseline="-25000" dirty="0"/>
          </a:p>
        </p:txBody>
      </p:sp>
      <p:sp>
        <p:nvSpPr>
          <p:cNvPr id="177" name="TextBox 176"/>
          <p:cNvSpPr txBox="1"/>
          <p:nvPr/>
        </p:nvSpPr>
        <p:spPr>
          <a:xfrm>
            <a:off x="3357554" y="3500438"/>
            <a:ext cx="1866729" cy="307777"/>
          </a:xfrm>
          <a:prstGeom prst="rect">
            <a:avLst/>
          </a:prstGeom>
          <a:noFill/>
        </p:spPr>
        <p:txBody>
          <a:bodyPr wrap="none" rtlCol="1">
            <a:spAutoFit/>
          </a:bodyPr>
          <a:lstStyle/>
          <a:p>
            <a:r>
              <a:rPr lang="en-US" sz="1400" b="1" dirty="0">
                <a:solidFill>
                  <a:srgbClr val="FF0000"/>
                </a:solidFill>
              </a:rPr>
              <a:t>f(): Activation function</a:t>
            </a:r>
            <a:endParaRPr lang="fa-IR" sz="1400" b="1" dirty="0">
              <a:solidFill>
                <a:srgbClr val="FF0000"/>
              </a:solidFill>
            </a:endParaRPr>
          </a:p>
        </p:txBody>
      </p:sp>
      <p:sp>
        <p:nvSpPr>
          <p:cNvPr id="178" name="TextBox 177"/>
          <p:cNvSpPr txBox="1"/>
          <p:nvPr/>
        </p:nvSpPr>
        <p:spPr>
          <a:xfrm>
            <a:off x="4143372" y="4714884"/>
            <a:ext cx="3071834" cy="1200329"/>
          </a:xfrm>
          <a:prstGeom prst="rect">
            <a:avLst/>
          </a:prstGeom>
          <a:noFill/>
        </p:spPr>
        <p:txBody>
          <a:bodyPr wrap="square" rtlCol="1">
            <a:spAutoFit/>
          </a:bodyPr>
          <a:lstStyle/>
          <a:p>
            <a:pPr marL="342900" indent="-342900"/>
            <a:r>
              <a:rPr lang="en-US" sz="1400" b="1" dirty="0">
                <a:solidFill>
                  <a:srgbClr val="FF0000"/>
                </a:solidFill>
              </a:rPr>
              <a:t>X</a:t>
            </a:r>
            <a:r>
              <a:rPr lang="en-US" sz="1400" b="1" dirty="0">
                <a:solidFill>
                  <a:srgbClr val="0070C0"/>
                </a:solidFill>
                <a:sym typeface="Wingdings" pitchFamily="2" charset="2"/>
              </a:rPr>
              <a:t>  </a:t>
            </a:r>
            <a:r>
              <a:rPr lang="en-US" sz="1400" b="1" dirty="0">
                <a:solidFill>
                  <a:srgbClr val="0070C0"/>
                </a:solidFill>
              </a:rPr>
              <a:t>y</a:t>
            </a:r>
            <a:r>
              <a:rPr lang="en-US" sz="1400" b="1" baseline="-25000" dirty="0">
                <a:solidFill>
                  <a:srgbClr val="0070C0"/>
                </a:solidFill>
              </a:rPr>
              <a:t>1 </a:t>
            </a:r>
            <a:r>
              <a:rPr lang="en-US" sz="1400" b="1" dirty="0">
                <a:solidFill>
                  <a:srgbClr val="0070C0"/>
                </a:solidFill>
                <a:sym typeface="Wingdings" pitchFamily="2" charset="2"/>
              </a:rPr>
              <a:t></a:t>
            </a:r>
            <a:r>
              <a:rPr lang="en-US" b="1" dirty="0">
                <a:solidFill>
                  <a:srgbClr val="0070C0"/>
                </a:solidFill>
              </a:rPr>
              <a:t> y</a:t>
            </a:r>
            <a:r>
              <a:rPr lang="en-US" b="1" baseline="-25000" dirty="0">
                <a:solidFill>
                  <a:srgbClr val="0070C0"/>
                </a:solidFill>
              </a:rPr>
              <a:t>2</a:t>
            </a:r>
            <a:r>
              <a:rPr lang="en-US" sz="1400" b="1" dirty="0">
                <a:solidFill>
                  <a:srgbClr val="0070C0"/>
                </a:solidFill>
                <a:sym typeface="Wingdings" pitchFamily="2" charset="2"/>
              </a:rPr>
              <a:t></a:t>
            </a:r>
            <a:r>
              <a:rPr lang="en-US" b="1" dirty="0">
                <a:solidFill>
                  <a:srgbClr val="0070C0"/>
                </a:solidFill>
              </a:rPr>
              <a:t> y</a:t>
            </a:r>
            <a:r>
              <a:rPr lang="en-US" b="1" baseline="-25000" dirty="0">
                <a:solidFill>
                  <a:srgbClr val="0070C0"/>
                </a:solidFill>
              </a:rPr>
              <a:t>3</a:t>
            </a:r>
            <a:r>
              <a:rPr lang="en-US" sz="1400" b="1" dirty="0">
                <a:solidFill>
                  <a:srgbClr val="0070C0"/>
                </a:solidFill>
                <a:sym typeface="Wingdings" pitchFamily="2" charset="2"/>
              </a:rPr>
              <a:t> </a:t>
            </a:r>
            <a:r>
              <a:rPr lang="en-US" b="1" dirty="0">
                <a:solidFill>
                  <a:srgbClr val="0070C0"/>
                </a:solidFill>
              </a:rPr>
              <a:t> ….</a:t>
            </a:r>
            <a:r>
              <a:rPr lang="en-US" sz="1400" b="1" dirty="0">
                <a:solidFill>
                  <a:srgbClr val="0070C0"/>
                </a:solidFill>
                <a:sym typeface="Wingdings" pitchFamily="2" charset="2"/>
              </a:rPr>
              <a:t> </a:t>
            </a:r>
            <a:r>
              <a:rPr lang="en-US" b="1" dirty="0">
                <a:solidFill>
                  <a:srgbClr val="0070C0"/>
                </a:solidFill>
              </a:rPr>
              <a:t> </a:t>
            </a:r>
            <a:r>
              <a:rPr lang="en-US" b="1" dirty="0" err="1">
                <a:solidFill>
                  <a:srgbClr val="0070C0"/>
                </a:solidFill>
              </a:rPr>
              <a:t>y</a:t>
            </a:r>
            <a:r>
              <a:rPr lang="en-US" b="1" baseline="-25000" dirty="0" err="1">
                <a:solidFill>
                  <a:srgbClr val="FF0000"/>
                </a:solidFill>
              </a:rPr>
              <a:t>final</a:t>
            </a:r>
            <a:endParaRPr lang="en-US" b="1" baseline="-25000" dirty="0">
              <a:solidFill>
                <a:srgbClr val="FF0000"/>
              </a:solidFill>
            </a:endParaRPr>
          </a:p>
          <a:p>
            <a:pPr marL="342900" indent="-342900"/>
            <a:endParaRPr lang="en-US" b="1" dirty="0">
              <a:solidFill>
                <a:srgbClr val="0070C0"/>
              </a:solidFill>
            </a:endParaRPr>
          </a:p>
          <a:p>
            <a:pPr marL="342900" indent="-342900"/>
            <a:r>
              <a:rPr lang="en-US" b="1" dirty="0" err="1">
                <a:solidFill>
                  <a:srgbClr val="0070C0"/>
                </a:solidFill>
              </a:rPr>
              <a:t>y</a:t>
            </a:r>
            <a:r>
              <a:rPr lang="en-US" b="1" baseline="-25000" dirty="0" err="1">
                <a:solidFill>
                  <a:srgbClr val="0070C0"/>
                </a:solidFill>
              </a:rPr>
              <a:t>j</a:t>
            </a:r>
            <a:r>
              <a:rPr lang="en-US" b="1" baseline="30000" dirty="0">
                <a:solidFill>
                  <a:srgbClr val="0070C0"/>
                </a:solidFill>
              </a:rPr>
              <a:t>=[y</a:t>
            </a:r>
            <a:r>
              <a:rPr lang="en-US" b="1" baseline="-25000" dirty="0">
                <a:solidFill>
                  <a:srgbClr val="0070C0"/>
                </a:solidFill>
              </a:rPr>
              <a:t>1j</a:t>
            </a:r>
            <a:r>
              <a:rPr lang="en-US" b="1" baseline="30000" dirty="0">
                <a:solidFill>
                  <a:srgbClr val="0070C0"/>
                </a:solidFill>
              </a:rPr>
              <a:t>,..,y</a:t>
            </a:r>
            <a:r>
              <a:rPr lang="en-US" b="1" baseline="-25000" dirty="0">
                <a:solidFill>
                  <a:srgbClr val="0070C0"/>
                </a:solidFill>
              </a:rPr>
              <a:t>ij</a:t>
            </a:r>
            <a:r>
              <a:rPr lang="en-US" b="1" baseline="30000" dirty="0">
                <a:solidFill>
                  <a:srgbClr val="0070C0"/>
                </a:solidFill>
              </a:rPr>
              <a:t>,..,y</a:t>
            </a:r>
            <a:r>
              <a:rPr lang="en-US" b="1" baseline="-25000" dirty="0">
                <a:solidFill>
                  <a:srgbClr val="0070C0"/>
                </a:solidFill>
              </a:rPr>
              <a:t>nj</a:t>
            </a:r>
            <a:r>
              <a:rPr lang="en-US" b="1" baseline="30000" dirty="0">
                <a:solidFill>
                  <a:srgbClr val="0070C0"/>
                </a:solidFill>
              </a:rPr>
              <a:t>] T</a:t>
            </a:r>
            <a:endParaRPr lang="en-US" baseline="30000" dirty="0">
              <a:solidFill>
                <a:srgbClr val="FF0000"/>
              </a:solidFill>
            </a:endParaRPr>
          </a:p>
          <a:p>
            <a:pPr marL="342900" indent="-342900"/>
            <a:endParaRPr 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A1746B46-74D4-401A-8C16-39D8F741B61E}"/>
                  </a:ext>
                </a:extLst>
              </p14:cNvPr>
              <p14:cNvContentPartPr/>
              <p14:nvPr>
                <p:extLst>
                  <p:ext uri="{42D2F446-02D8-4167-A562-619A0277C38B}">
                    <p15:isNarration xmlns:p15="http://schemas.microsoft.com/office/powerpoint/2012/main" val="1"/>
                  </p:ext>
                </p:extLst>
              </p14:nvPr>
            </p14:nvContentPartPr>
            <p14:xfrm>
              <a:off x="279000" y="1626840"/>
              <a:ext cx="8044200" cy="3588840"/>
            </p14:xfrm>
          </p:contentPart>
        </mc:Choice>
        <mc:Fallback xmlns="">
          <p:pic>
            <p:nvPicPr>
              <p:cNvPr id="2" name="Ink 1">
                <a:extLst>
                  <a:ext uri="{FF2B5EF4-FFF2-40B4-BE49-F238E27FC236}">
                    <a16:creationId xmlns:a16="http://schemas.microsoft.com/office/drawing/2014/main" id="{A1746B46-74D4-401A-8C16-39D8F741B61E}"/>
                  </a:ext>
                </a:extLst>
              </p:cNvPr>
              <p:cNvPicPr>
                <a:picLocks noGrp="1" noRot="1" noChangeAspect="1" noMove="1" noResize="1" noEditPoints="1" noAdjustHandles="1" noChangeArrowheads="1" noChangeShapeType="1"/>
              </p:cNvPicPr>
              <p:nvPr/>
            </p:nvPicPr>
            <p:blipFill>
              <a:blip r:embed="rId6"/>
              <a:stretch>
                <a:fillRect/>
              </a:stretch>
            </p:blipFill>
            <p:spPr>
              <a:xfrm>
                <a:off x="263160" y="1563480"/>
                <a:ext cx="8075520" cy="3715560"/>
              </a:xfrm>
              <a:prstGeom prst="rect">
                <a:avLst/>
              </a:prstGeom>
            </p:spPr>
          </p:pic>
        </mc:Fallback>
      </mc:AlternateContent>
      <p:pic>
        <p:nvPicPr>
          <p:cNvPr id="3" name="Audio 2">
            <a:hlinkClick r:id="" action="ppaction://media"/>
            <a:extLst>
              <a:ext uri="{FF2B5EF4-FFF2-40B4-BE49-F238E27FC236}">
                <a16:creationId xmlns:a16="http://schemas.microsoft.com/office/drawing/2014/main" id="{22586A4F-06BA-47D4-A3F1-A6F6206EDC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847"/>
    </mc:Choice>
    <mc:Fallback xmlns="">
      <p:transition spd="slow" advTm="135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7167740" cy="796908"/>
          </a:xfrm>
          <a:ln/>
        </p:spPr>
        <p:style>
          <a:lnRef idx="2">
            <a:schemeClr val="accent3"/>
          </a:lnRef>
          <a:fillRef idx="1">
            <a:schemeClr val="lt1"/>
          </a:fillRef>
          <a:effectRef idx="0">
            <a:schemeClr val="accent3"/>
          </a:effectRef>
          <a:fontRef idx="minor">
            <a:schemeClr val="dk1"/>
          </a:fontRef>
        </p:style>
        <p:txBody>
          <a:bodyPr>
            <a:normAutofit fontScale="90000"/>
          </a:bodyPr>
          <a:lstStyle/>
          <a:p>
            <a:br>
              <a:rPr lang="en-US" sz="1600" dirty="0"/>
            </a:br>
            <a:r>
              <a:rPr lang="en-US" sz="1600" dirty="0"/>
              <a:t>(Recurrent) </a:t>
            </a:r>
            <a:r>
              <a:rPr lang="en-US" sz="2200" dirty="0"/>
              <a:t>Auto-Associative </a:t>
            </a:r>
            <a:r>
              <a:rPr lang="en-US" sz="2200" dirty="0">
                <a:solidFill>
                  <a:srgbClr val="FF0000"/>
                </a:solidFill>
              </a:rPr>
              <a:t>with threshold Function </a:t>
            </a:r>
            <a:br>
              <a:rPr lang="en-US" sz="2800" dirty="0">
                <a:solidFill>
                  <a:srgbClr val="FF0000"/>
                </a:solidFill>
              </a:rPr>
            </a:br>
            <a:r>
              <a:rPr lang="en-US" sz="1800" b="1" dirty="0">
                <a:solidFill>
                  <a:srgbClr val="00B050"/>
                </a:solidFill>
              </a:rPr>
              <a:t>Algorithm:</a:t>
            </a:r>
            <a:br>
              <a:rPr lang="en-US" sz="2800" dirty="0"/>
            </a:br>
            <a:endParaRPr lang="fa-IR" sz="1400" dirty="0">
              <a:solidFill>
                <a:srgbClr val="FF0000"/>
              </a:solidFill>
            </a:endParaRPr>
          </a:p>
        </p:txBody>
      </p:sp>
      <p:sp>
        <p:nvSpPr>
          <p:cNvPr id="4" name="Footer Placeholder 3"/>
          <p:cNvSpPr>
            <a:spLocks noGrp="1"/>
          </p:cNvSpPr>
          <p:nvPr>
            <p:ph type="ftr" sz="quarter" idx="11"/>
          </p:nvPr>
        </p:nvSpPr>
        <p:spPr/>
        <p:txBody>
          <a:bodyPr/>
          <a:lstStyle/>
          <a:p>
            <a:r>
              <a:rPr lang="en-US" dirty="0"/>
              <a:t>Ahmad </a:t>
            </a:r>
            <a:r>
              <a:rPr lang="en-US" dirty="0" err="1"/>
              <a:t>Kalhor</a:t>
            </a:r>
            <a:r>
              <a:rPr lang="en-US" dirty="0"/>
              <a:t>- University of Tehran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
        <p:nvSpPr>
          <p:cNvPr id="9" name="TextBox 8"/>
          <p:cNvSpPr txBox="1"/>
          <p:nvPr/>
        </p:nvSpPr>
        <p:spPr>
          <a:xfrm>
            <a:off x="428596" y="5723964"/>
            <a:ext cx="542928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en-US" dirty="0">
                <a:solidFill>
                  <a:srgbClr val="002060"/>
                </a:solidFill>
              </a:rPr>
              <a:t>* Here, </a:t>
            </a:r>
            <a:r>
              <a:rPr lang="en-US" dirty="0" err="1">
                <a:solidFill>
                  <a:srgbClr val="002060"/>
                </a:solidFill>
              </a:rPr>
              <a:t>Hebbian</a:t>
            </a:r>
            <a:r>
              <a:rPr lang="en-US" dirty="0">
                <a:solidFill>
                  <a:srgbClr val="002060"/>
                </a:solidFill>
              </a:rPr>
              <a:t> Learning is the same modified version.</a:t>
            </a:r>
            <a:endParaRPr lang="fa-IR" dirty="0">
              <a:solidFill>
                <a:srgbClr val="002060"/>
              </a:solidFill>
            </a:endParaRPr>
          </a:p>
        </p:txBody>
      </p:sp>
      <p:grpSp>
        <p:nvGrpSpPr>
          <p:cNvPr id="8" name="Group 7"/>
          <p:cNvGrpSpPr/>
          <p:nvPr/>
        </p:nvGrpSpPr>
        <p:grpSpPr>
          <a:xfrm>
            <a:off x="428596" y="1142984"/>
            <a:ext cx="7167740" cy="4446256"/>
            <a:chOff x="428596" y="1142984"/>
            <a:chExt cx="6715172" cy="4352426"/>
          </a:xfrm>
        </p:grpSpPr>
        <p:pic>
          <p:nvPicPr>
            <p:cNvPr id="15362" name="Picture 2"/>
            <p:cNvPicPr>
              <a:picLocks noChangeAspect="1" noChangeArrowheads="1"/>
            </p:cNvPicPr>
            <p:nvPr/>
          </p:nvPicPr>
          <p:blipFill>
            <a:blip r:embed="rId5"/>
            <a:srcRect/>
            <a:stretch>
              <a:fillRect/>
            </a:stretch>
          </p:blipFill>
          <p:spPr bwMode="auto">
            <a:xfrm>
              <a:off x="428596" y="1142984"/>
              <a:ext cx="6715172" cy="4352426"/>
            </a:xfrm>
            <a:prstGeom prst="rect">
              <a:avLst/>
            </a:prstGeom>
            <a:noFill/>
            <a:ln w="9525">
              <a:solidFill>
                <a:srgbClr val="FF0000"/>
              </a:solidFill>
              <a:miter lim="800000"/>
              <a:headEnd/>
              <a:tailEnd/>
            </a:ln>
            <a:effectLst/>
          </p:spPr>
        </p:pic>
        <p:pic>
          <p:nvPicPr>
            <p:cNvPr id="7" name="Picture 28"/>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786314" y="1142984"/>
              <a:ext cx="1504950" cy="485775"/>
            </a:xfrm>
            <a:prstGeom prst="rect">
              <a:avLst/>
            </a:prstGeom>
            <a:noFill/>
          </p:spPr>
        </p:pic>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B3109FAA-2C9D-4F96-AD09-98A4B732AD04}"/>
                  </a:ext>
                </a:extLst>
              </p14:cNvPr>
              <p14:cNvContentPartPr/>
              <p14:nvPr>
                <p:extLst>
                  <p:ext uri="{42D2F446-02D8-4167-A562-619A0277C38B}">
                    <p15:isNarration xmlns:p15="http://schemas.microsoft.com/office/powerpoint/2012/main" val="1"/>
                  </p:ext>
                </p:extLst>
              </p14:nvPr>
            </p14:nvContentPartPr>
            <p14:xfrm>
              <a:off x="286920" y="1284120"/>
              <a:ext cx="6641280" cy="3157920"/>
            </p14:xfrm>
          </p:contentPart>
        </mc:Choice>
        <mc:Fallback xmlns="">
          <p:pic>
            <p:nvPicPr>
              <p:cNvPr id="3" name="Ink 2">
                <a:extLst>
                  <a:ext uri="{FF2B5EF4-FFF2-40B4-BE49-F238E27FC236}">
                    <a16:creationId xmlns:a16="http://schemas.microsoft.com/office/drawing/2014/main" id="{B3109FAA-2C9D-4F96-AD09-98A4B732AD04}"/>
                  </a:ext>
                </a:extLst>
              </p:cNvPr>
              <p:cNvPicPr>
                <a:picLocks noGrp="1" noRot="1" noChangeAspect="1" noMove="1" noResize="1" noEditPoints="1" noAdjustHandles="1" noChangeArrowheads="1" noChangeShapeType="1"/>
              </p:cNvPicPr>
              <p:nvPr/>
            </p:nvPicPr>
            <p:blipFill>
              <a:blip r:embed="rId8"/>
              <a:stretch>
                <a:fillRect/>
              </a:stretch>
            </p:blipFill>
            <p:spPr>
              <a:xfrm>
                <a:off x="271080" y="1220760"/>
                <a:ext cx="6672600" cy="3284640"/>
              </a:xfrm>
              <a:prstGeom prst="rect">
                <a:avLst/>
              </a:prstGeom>
            </p:spPr>
          </p:pic>
        </mc:Fallback>
      </mc:AlternateContent>
      <p:pic>
        <p:nvPicPr>
          <p:cNvPr id="6" name="Audio 5">
            <a:hlinkClick r:id="" action="ppaction://media"/>
            <a:extLst>
              <a:ext uri="{FF2B5EF4-FFF2-40B4-BE49-F238E27FC236}">
                <a16:creationId xmlns:a16="http://schemas.microsoft.com/office/drawing/2014/main" id="{AD2E1122-7E36-4262-97D4-45A7D341450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7521"/>
    </mc:Choice>
    <mc:Fallback xmlns="">
      <p:transition spd="slow" advTm="427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00618" cy="725470"/>
          </a:xfrm>
        </p:spPr>
        <p:txBody>
          <a:bodyPr>
            <a:normAutofit/>
          </a:bodyPr>
          <a:lstStyle/>
          <a:p>
            <a:pPr algn="l"/>
            <a:r>
              <a:rPr lang="en-US" sz="2400" dirty="0">
                <a:solidFill>
                  <a:srgbClr val="FF0000"/>
                </a:solidFill>
              </a:rPr>
              <a:t>Example 1: </a:t>
            </a:r>
            <a:r>
              <a:rPr lang="en-US" sz="2400" dirty="0"/>
              <a:t>store the vector (1,1,1,-1)</a:t>
            </a:r>
            <a:endParaRPr lang="fa-IR" sz="2400" dirty="0"/>
          </a:p>
        </p:txBody>
      </p:sp>
      <p:sp>
        <p:nvSpPr>
          <p:cNvPr id="3" name="Content Placeholder 2"/>
          <p:cNvSpPr>
            <a:spLocks noGrp="1"/>
          </p:cNvSpPr>
          <p:nvPr>
            <p:ph idx="1"/>
          </p:nvPr>
        </p:nvSpPr>
        <p:spPr/>
        <p:txBody>
          <a:bodyPr>
            <a:normAutofit/>
          </a:bodyPr>
          <a:lstStyle/>
          <a:p>
            <a:r>
              <a:rPr lang="en-US" sz="1600" dirty="0"/>
              <a:t>The </a:t>
            </a:r>
            <a:r>
              <a:rPr lang="en-US" sz="1600" b="1" dirty="0"/>
              <a:t>Weight Matrix </a:t>
            </a:r>
            <a:r>
              <a:rPr lang="en-US" sz="1600" dirty="0"/>
              <a:t>by Modified Hebbian</a:t>
            </a:r>
          </a:p>
          <a:p>
            <a:pPr>
              <a:buNone/>
            </a:pPr>
            <a:r>
              <a:rPr lang="en-US" sz="1600" dirty="0"/>
              <a:t>	 Learning Method</a:t>
            </a:r>
            <a:endParaRPr lang="fa-IR" sz="1600" dirty="0"/>
          </a:p>
        </p:txBody>
      </p:sp>
      <p:sp>
        <p:nvSpPr>
          <p:cNvPr id="4" name="Footer Placeholder 3"/>
          <p:cNvSpPr>
            <a:spLocks noGrp="1"/>
          </p:cNvSpPr>
          <p:nvPr>
            <p:ph type="ftr" sz="quarter" idx="11"/>
          </p:nvPr>
        </p:nvSpPr>
        <p:spPr/>
        <p:txBody>
          <a:bodyPr/>
          <a:lstStyle/>
          <a:p>
            <a:r>
              <a:rPr lang="en-US" dirty="0"/>
              <a:t>Ahmad </a:t>
            </a:r>
            <a:r>
              <a:rPr lang="en-US" dirty="0" err="1"/>
              <a:t>Kalhor</a:t>
            </a:r>
            <a:r>
              <a:rPr lang="en-US" dirty="0"/>
              <a:t>- University of Tehran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pic>
        <p:nvPicPr>
          <p:cNvPr id="57346" name="Picture 2"/>
          <p:cNvPicPr>
            <a:picLocks noChangeAspect="1" noChangeArrowheads="1"/>
          </p:cNvPicPr>
          <p:nvPr/>
        </p:nvPicPr>
        <p:blipFill>
          <a:blip r:embed="rId4"/>
          <a:srcRect/>
          <a:stretch>
            <a:fillRect/>
          </a:stretch>
        </p:blipFill>
        <p:spPr bwMode="auto">
          <a:xfrm>
            <a:off x="4559618" y="1300941"/>
            <a:ext cx="2172622" cy="843255"/>
          </a:xfrm>
          <a:prstGeom prst="rect">
            <a:avLst/>
          </a:prstGeom>
          <a:noFill/>
          <a:ln w="9525">
            <a:noFill/>
            <a:miter lim="800000"/>
            <a:headEnd/>
            <a:tailEnd/>
          </a:ln>
          <a:effectLst/>
        </p:spPr>
      </p:pic>
      <p:pic>
        <p:nvPicPr>
          <p:cNvPr id="57347" name="Picture 3"/>
          <p:cNvPicPr>
            <a:picLocks noChangeAspect="1" noChangeArrowheads="1"/>
          </p:cNvPicPr>
          <p:nvPr/>
        </p:nvPicPr>
        <p:blipFill>
          <a:blip r:embed="rId5"/>
          <a:srcRect/>
          <a:stretch>
            <a:fillRect/>
          </a:stretch>
        </p:blipFill>
        <p:spPr bwMode="auto">
          <a:xfrm>
            <a:off x="714346" y="2204865"/>
            <a:ext cx="6117336" cy="1907344"/>
          </a:xfrm>
          <a:prstGeom prst="rect">
            <a:avLst/>
          </a:prstGeom>
          <a:noFill/>
          <a:ln w="9525">
            <a:solidFill>
              <a:srgbClr val="00B050"/>
            </a:solidFill>
            <a:miter lim="800000"/>
            <a:headEnd/>
            <a:tailEnd/>
          </a:ln>
          <a:effectLst/>
        </p:spPr>
      </p:pic>
      <p:pic>
        <p:nvPicPr>
          <p:cNvPr id="57348" name="Picture 4"/>
          <p:cNvPicPr>
            <a:picLocks noChangeAspect="1" noChangeArrowheads="1"/>
          </p:cNvPicPr>
          <p:nvPr/>
        </p:nvPicPr>
        <p:blipFill>
          <a:blip r:embed="rId6"/>
          <a:srcRect/>
          <a:stretch>
            <a:fillRect/>
          </a:stretch>
        </p:blipFill>
        <p:spPr bwMode="auto">
          <a:xfrm>
            <a:off x="714347" y="4214818"/>
            <a:ext cx="6130470" cy="1734462"/>
          </a:xfrm>
          <a:prstGeom prst="rect">
            <a:avLst/>
          </a:prstGeom>
          <a:noFill/>
          <a:ln w="9525">
            <a:solidFill>
              <a:srgbClr val="00B050"/>
            </a:solidFill>
            <a:miter lim="800000"/>
            <a:headEnd/>
            <a:tailEnd/>
          </a:ln>
          <a:effectLst/>
        </p:spPr>
      </p:pic>
      <p:sp>
        <p:nvSpPr>
          <p:cNvPr id="9" name="TextBox 8"/>
          <p:cNvSpPr txBox="1"/>
          <p:nvPr/>
        </p:nvSpPr>
        <p:spPr>
          <a:xfrm>
            <a:off x="3286116" y="2285992"/>
            <a:ext cx="2214578" cy="307777"/>
          </a:xfrm>
          <a:prstGeom prst="rect">
            <a:avLst/>
          </a:prstGeom>
          <a:noFill/>
        </p:spPr>
        <p:txBody>
          <a:bodyPr wrap="square" rtlCol="1">
            <a:spAutoFit/>
          </a:bodyPr>
          <a:lstStyle/>
          <a:p>
            <a:r>
              <a:rPr lang="en-US" sz="1400" b="1" dirty="0">
                <a:solidFill>
                  <a:srgbClr val="FF0000"/>
                </a:solidFill>
              </a:rPr>
              <a:t>Three missing components</a:t>
            </a:r>
            <a:endParaRPr lang="fa-IR" sz="1400" b="1" dirty="0">
              <a:solidFill>
                <a:srgbClr val="FF0000"/>
              </a:solidFill>
            </a:endParaRPr>
          </a:p>
        </p:txBody>
      </p:sp>
      <p:sp>
        <p:nvSpPr>
          <p:cNvPr id="10" name="TextBox 9"/>
          <p:cNvSpPr txBox="1"/>
          <p:nvPr/>
        </p:nvSpPr>
        <p:spPr>
          <a:xfrm>
            <a:off x="3500430" y="4214818"/>
            <a:ext cx="2214578" cy="307777"/>
          </a:xfrm>
          <a:prstGeom prst="rect">
            <a:avLst/>
          </a:prstGeom>
          <a:noFill/>
        </p:spPr>
        <p:txBody>
          <a:bodyPr wrap="square" rtlCol="1">
            <a:spAutoFit/>
          </a:bodyPr>
          <a:lstStyle/>
          <a:p>
            <a:r>
              <a:rPr lang="en-US" sz="1400" b="1" dirty="0">
                <a:solidFill>
                  <a:srgbClr val="FF0000"/>
                </a:solidFill>
              </a:rPr>
              <a:t>Three missing components</a:t>
            </a:r>
            <a:endParaRPr lang="fa-IR" sz="1400" b="1" dirty="0">
              <a:solidFill>
                <a:srgbClr val="FF0000"/>
              </a:solidFill>
            </a:endParaRPr>
          </a:p>
        </p:txBody>
      </p:sp>
      <p:sp>
        <p:nvSpPr>
          <p:cNvPr id="13" name="TextBox 12"/>
          <p:cNvSpPr txBox="1"/>
          <p:nvPr/>
        </p:nvSpPr>
        <p:spPr>
          <a:xfrm>
            <a:off x="6000760" y="3643314"/>
            <a:ext cx="500066" cy="369332"/>
          </a:xfrm>
          <a:prstGeom prst="rect">
            <a:avLst/>
          </a:prstGeom>
          <a:noFill/>
          <a:ln>
            <a:solidFill>
              <a:schemeClr val="tx1"/>
            </a:solidFill>
          </a:ln>
        </p:spPr>
        <p:txBody>
          <a:bodyPr wrap="square" rtlCol="1">
            <a:spAutoFit/>
          </a:bodyPr>
          <a:lstStyle/>
          <a:p>
            <a:r>
              <a:rPr lang="en-US" b="1" dirty="0">
                <a:solidFill>
                  <a:srgbClr val="00B050"/>
                </a:solidFill>
              </a:rPr>
              <a:t>OK</a:t>
            </a:r>
            <a:endParaRPr lang="fa-IR" b="1" dirty="0">
              <a:solidFill>
                <a:srgbClr val="00B050"/>
              </a:solidFill>
            </a:endParaRPr>
          </a:p>
        </p:txBody>
      </p:sp>
      <p:sp>
        <p:nvSpPr>
          <p:cNvPr id="14" name="TextBox 13"/>
          <p:cNvSpPr txBox="1"/>
          <p:nvPr/>
        </p:nvSpPr>
        <p:spPr>
          <a:xfrm>
            <a:off x="6000760" y="5429264"/>
            <a:ext cx="500066" cy="369332"/>
          </a:xfrm>
          <a:prstGeom prst="rect">
            <a:avLst/>
          </a:prstGeom>
          <a:noFill/>
          <a:ln>
            <a:solidFill>
              <a:schemeClr val="tx1"/>
            </a:solidFill>
          </a:ln>
        </p:spPr>
        <p:txBody>
          <a:bodyPr wrap="square" rtlCol="1">
            <a:spAutoFit/>
          </a:bodyPr>
          <a:lstStyle/>
          <a:p>
            <a:r>
              <a:rPr lang="en-US" b="1" dirty="0">
                <a:solidFill>
                  <a:srgbClr val="00B050"/>
                </a:solidFill>
              </a:rPr>
              <a:t>OK</a:t>
            </a:r>
            <a:endParaRPr lang="fa-IR" b="1" dirty="0">
              <a:solidFill>
                <a:srgbClr val="00B05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6" name="Ink 5">
                <a:extLst>
                  <a:ext uri="{FF2B5EF4-FFF2-40B4-BE49-F238E27FC236}">
                    <a16:creationId xmlns:a16="http://schemas.microsoft.com/office/drawing/2014/main" id="{904896F4-9312-444A-9AB7-2B5FDC5E0FBE}"/>
                  </a:ext>
                </a:extLst>
              </p14:cNvPr>
              <p14:cNvContentPartPr/>
              <p14:nvPr>
                <p:extLst>
                  <p:ext uri="{42D2F446-02D8-4167-A562-619A0277C38B}">
                    <p15:isNarration xmlns:p15="http://schemas.microsoft.com/office/powerpoint/2012/main" val="1"/>
                  </p:ext>
                </p:extLst>
              </p14:nvPr>
            </p14:nvContentPartPr>
            <p14:xfrm>
              <a:off x="542160" y="925200"/>
              <a:ext cx="6330240" cy="3891960"/>
            </p14:xfrm>
          </p:contentPart>
        </mc:Choice>
        <mc:Fallback xmlns="">
          <p:pic>
            <p:nvPicPr>
              <p:cNvPr id="6" name="Ink 5">
                <a:extLst>
                  <a:ext uri="{FF2B5EF4-FFF2-40B4-BE49-F238E27FC236}">
                    <a16:creationId xmlns:a16="http://schemas.microsoft.com/office/drawing/2014/main" id="{904896F4-9312-444A-9AB7-2B5FDC5E0FBE}"/>
                  </a:ext>
                </a:extLst>
              </p:cNvPr>
              <p:cNvPicPr>
                <a:picLocks noGrp="1" noRot="1" noChangeAspect="1" noMove="1" noResize="1" noEditPoints="1" noAdjustHandles="1" noChangeArrowheads="1" noChangeShapeType="1"/>
              </p:cNvPicPr>
              <p:nvPr/>
            </p:nvPicPr>
            <p:blipFill>
              <a:blip r:embed="rId8"/>
              <a:stretch>
                <a:fillRect/>
              </a:stretch>
            </p:blipFill>
            <p:spPr>
              <a:xfrm>
                <a:off x="526320" y="861840"/>
                <a:ext cx="6361560" cy="4018680"/>
              </a:xfrm>
              <a:prstGeom prst="rect">
                <a:avLst/>
              </a:prstGeom>
            </p:spPr>
          </p:pic>
        </mc:Fallback>
      </mc:AlternateContent>
      <p:pic>
        <p:nvPicPr>
          <p:cNvPr id="7" name="Audio 6">
            <a:hlinkClick r:id="" action="ppaction://media"/>
            <a:extLst>
              <a:ext uri="{FF2B5EF4-FFF2-40B4-BE49-F238E27FC236}">
                <a16:creationId xmlns:a16="http://schemas.microsoft.com/office/drawing/2014/main" id="{FB67CCEA-62B6-4B84-AB0F-21674AA1452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9274"/>
    </mc:Choice>
    <mc:Fallback xmlns="">
      <p:transition spd="slow" advTm="18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6290</TotalTime>
  <Words>416</Words>
  <Application>Microsoft Office PowerPoint</Application>
  <PresentationFormat>On-screen Show (4:3)</PresentationFormat>
  <Paragraphs>87</Paragraphs>
  <Slides>6</Slides>
  <Notes>2</Notes>
  <HiddenSlides>0</HiddenSlides>
  <MMClips>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Auto-Associative Memory Network</vt:lpstr>
      <vt:lpstr>Modified Hebbian learning rule for Auto-associative Networks </vt:lpstr>
      <vt:lpstr>Example1:  Store the bipolar pattern sT=[1 1 1 -1] Activation function is bipolar “sign” function. </vt:lpstr>
      <vt:lpstr>PowerPoint Presentation</vt:lpstr>
      <vt:lpstr> (Recurrent) Auto-Associative with threshold Function  Algorithm: </vt:lpstr>
      <vt:lpstr>Example 1: store the vector (1,1,1,-1)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Memory Neural Networks</dc:title>
  <dc:creator>Hamed Ahangari</dc:creator>
  <cp:lastModifiedBy>Dr-Kalhor</cp:lastModifiedBy>
  <cp:revision>557</cp:revision>
  <dcterms:created xsi:type="dcterms:W3CDTF">2006-08-16T00:00:00Z</dcterms:created>
  <dcterms:modified xsi:type="dcterms:W3CDTF">2020-04-26T04:23:12Z</dcterms:modified>
</cp:coreProperties>
</file>